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core.xml" ContentType="application/vnd.openxmlformats-package.core-properties+xml"/>
  <Override PartName="/ppt/commentAuthors.xml" ContentType="application/vnd.openxmlformats-officedocument.presentationml.commentAuthors+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ppt/metadata" ContentType="application/binary"/>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heme/theme1.xml" ContentType="application/vnd.openxmlformats-officedocument.theme+xml"/>
  <Override PartName="/ppt/theme/theme2.xml" ContentType="application/vnd.openxmlformats-officedocument.theme+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72" r:id="rId16"/>
    <p:sldId id="260" r:id="rId10"/>
    <p:sldId id="267" r:id="rId17"/>
    <p:sldId id="269" r:id="rId19"/>
    <p:sldId id="268" r:id="rId18"/>
    <p:sldId id="270" r:id="rId20"/>
    <p:sldId id="271" r:id="rId21"/>
  </p:sldIdLst>
  <p:sldSz cy="5143500" cx="9144000"/>
  <p:notesSz cx="51435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2" roundtripDataSignature="AMtx7miOLFPklsMCSeHKTK45zNcTg64Cdg=="/>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4" name="Tasha D Young"/>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commentAuthors" Target="commentAuthor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6.xml"/><Relationship Id="rId16" Type="http://schemas.openxmlformats.org/officeDocument/2006/relationships/slide" Target="slides/slide5.xml"/><Relationship Id="rId17" Type="http://schemas.openxmlformats.org/officeDocument/2006/relationships/slide" Target="slides/slide7.xml"/><Relationship Id="rId18" Type="http://schemas.openxmlformats.org/officeDocument/2006/relationships/slide" Target="slides/slide9.xml"/><Relationship Id="rId19" Type="http://schemas.openxmlformats.org/officeDocument/2006/relationships/slide" Target="slides/slide8.xml"/><Relationship Id="rId20" Type="http://schemas.openxmlformats.org/officeDocument/2006/relationships/slide" Target="slides/slide10.xml"/><Relationship Id="rId21" Type="http://schemas.openxmlformats.org/officeDocument/2006/relationships/slide" Target="slides/slide11.xml"/><Relationship Id="rId22" Type="http://customschemas.google.com/relationships/presentationmetadata" Target="metadata"/></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1-14T16:31:32.564">
    <p:pos x="180" y="144"/>
    <p:text>Reflection from ,2025</p:text>
    <p:extLst>
      <p:ext uri="{C676402C-5697-4E1C-873F-D02D1690AC5C}">
        <p15:threadingInfo timeZoneBias="0"/>
      </p:ext>
      <p:ext uri="http://customooxmlschemas.google.com/">
        <go:slidesCustomData xmlns:go="http://customooxmlschemas.google.com/" commentPostId="AAABylqmmAo"/>
      </p:ext>
    </p:extLs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6-01-14T16:32:44.108">
    <p:pos x="278" y="2571"/>
    <p:text>Holistic approach toward healing</p:text>
    <p:extLst>
      <p:ext uri="{C676402C-5697-4E1C-873F-D02D1690AC5C}">
        <p15:threadingInfo timeZoneBias="0"/>
      </p:ext>
      <p:ext uri="http://customooxmlschemas.google.com/">
        <go:slidesCustomData xmlns:go="http://customooxmlschemas.google.com/" commentPostId="AAABylqmmAs"/>
      </p:ext>
    </p:extLs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3" dt="2026-01-14T16:33:22.708">
    <p:pos x="6000" y="0"/>
    <p:text>Stephan</p:text>
    <p:extLst>
      <p:ext uri="{C676402C-5697-4E1C-873F-D02D1690AC5C}">
        <p15:threadingInfo timeZoneBias="0"/>
      </p:ext>
      <p:ext uri="http://customooxmlschemas.google.com/">
        <go:slidesCustomData xmlns:go="http://customooxmlschemas.google.com/" commentPostId="AAABylqmmAw"/>
      </p:ext>
    </p:extLs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4" dt="2026-01-14T16:38:06.438">
    <p:pos x="6000" y="0"/>
    <p:text>Tweak question 1</p:text>
    <p:extLst>
      <p:ext uri="{C676402C-5697-4E1C-873F-D02D1690AC5C}">
        <p15:threadingInfo timeZoneBias="0"/>
      </p:ext>
      <p:ext uri="http://customooxmlschemas.google.com/">
        <go:slidesCustomData xmlns:go="http://customooxmlschemas.google.com/" commentPostId="AAABu-Hvjpo"/>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1" name="Google Shape;20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 name="Google Shape;202;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7" name="Google Shape;247;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8" name="Google Shape;248;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 name="Google Shape;26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5" name="Google Shape;285;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 name="Google Shape;286;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 name="Shape 21"/>
        <p:cNvGrpSpPr/>
        <p:nvPr/>
      </p:nvGrpSpPr>
      <p:grpSpPr>
        <a:xfrm>
          <a:off x="0" y="0"/>
          <a:ext cx="0" cy="0"/>
          <a:chOff x="0" y="0"/>
          <a:chExt cx="0" cy="0"/>
        </a:xfrm>
      </p:grpSpPr>
      <p:sp>
        <p:nvSpPr>
          <p:cNvPr id="22" name="Google Shape;2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 name="Google Shape;2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 name="Google Shape;24;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 name="Shape 44"/>
        <p:cNvGrpSpPr/>
        <p:nvPr/>
      </p:nvGrpSpPr>
      <p:grpSpPr>
        <a:xfrm>
          <a:off x="0" y="0"/>
          <a:ext cx="0" cy="0"/>
          <a:chOff x="0" y="0"/>
          <a:chExt cx="0" cy="0"/>
        </a:xfrm>
      </p:grpSpPr>
      <p:sp>
        <p:nvSpPr>
          <p:cNvPr id="45" name="Google Shape;4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 name="Google Shape;4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 name="Google Shape;47;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 name="Google Shape;6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 name="Google Shape;63;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 name="Google Shape;79;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 name="Google Shape;80;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5.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comments" Target="../comments/commen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comments" Target="../comments/commen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comments" Target="../comments/comment3.xml"/><Relationship Id="rId4" Type="http://schemas.openxmlformats.org/officeDocument/2006/relationships/image" Target="../media/image12.png"/><Relationship Id="rId5"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comments" Target="../comments/comment4.xml"/><Relationship Id="rId4" Type="http://schemas.openxmlformats.org/officeDocument/2006/relationships/image" Target="../media/image16.png"/><Relationship Id="rId5" Type="http://schemas.openxmlformats.org/officeDocument/2006/relationships/image" Target="../media/image19.png"/><Relationship Id="rId6"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E5"/>
        </a:solidFill>
      </p:bgPr>
    </p:bg>
    <p:spTree>
      <p:nvGrpSpPr>
        <p:cNvPr id="15" name="Shape 15"/>
        <p:cNvGrpSpPr/>
        <p:nvPr/>
      </p:nvGrpSpPr>
      <p:grpSpPr>
        <a:xfrm>
          <a:off x="0" y="0"/>
          <a:ext cx="0" cy="0"/>
          <a:chOff x="0" y="0"/>
          <a:chExt cx="0" cy="0"/>
        </a:xfrm>
      </p:grpSpPr>
      <p:sp>
        <p:nvSpPr>
          <p:cNvPr id="16" name="Google Shape;16;p1"/>
          <p:cNvSpPr/>
          <p:nvPr/>
        </p:nvSpPr>
        <p:spPr>
          <a:xfrm>
            <a:off x="2690838" y="733425"/>
            <a:ext cx="3762176" cy="190500"/>
          </a:xfrm>
          <a:prstGeom prst="rect">
            <a:avLst/>
          </a:prstGeom>
          <a:noFill/>
          <a:ln>
            <a:noFill/>
          </a:ln>
        </p:spPr>
        <p:txBody>
          <a:bodyPr anchorCtr="0" anchor="t" bIns="0" lIns="0" spcFirstLastPara="1" rIns="0" wrap="square" tIns="0">
            <a:noAutofit/>
          </a:bodyPr>
          <a:lstStyle/>
          <a:p>
            <a:pPr indent="0" lvl="0" marL="0" marR="0" rtl="0" algn="ctr">
              <a:lnSpc>
                <a:spcPct val="142857"/>
              </a:lnSpc>
              <a:spcBef>
                <a:spcPts val="0"/>
              </a:spcBef>
              <a:spcAft>
                <a:spcPts val="0"/>
              </a:spcAft>
              <a:buClr>
                <a:srgbClr val="D946EF"/>
              </a:buClr>
              <a:buSzPts val="1050"/>
              <a:buFont typeface="Arial"/>
              <a:buNone/>
            </a:pPr>
            <a:r>
              <a:rPr b="0" i="0" lang="en-US" sz="1050" u="none" cap="none" strike="noStrike">
                <a:solidFill>
                  <a:srgbClr val="D946EF"/>
                </a:solidFill>
                <a:latin typeface="Arial"/>
                <a:ea typeface="Arial"/>
                <a:cs typeface="Arial"/>
                <a:sym typeface="Arial"/>
              </a:rPr>
              <a:t>THE GOOD POLICY INSTITUTE PRESENTS</a:t>
            </a:r>
            <a:endParaRPr b="0" i="0" sz="1050" u="none" cap="none" strike="noStrike">
              <a:solidFill>
                <a:schemeClr val="dk1"/>
              </a:solidFill>
              <a:latin typeface="Calibri"/>
              <a:ea typeface="Calibri"/>
              <a:cs typeface="Calibri"/>
              <a:sym typeface="Calibri"/>
            </a:endParaRPr>
          </a:p>
        </p:txBody>
      </p:sp>
      <p:sp>
        <p:nvSpPr>
          <p:cNvPr id="17" name="Google Shape;17;p1"/>
          <p:cNvSpPr/>
          <p:nvPr/>
        </p:nvSpPr>
        <p:spPr>
          <a:xfrm>
            <a:off x="1595717" y="1228725"/>
            <a:ext cx="5952565" cy="628650"/>
          </a:xfrm>
          <a:prstGeom prst="rect">
            <a:avLst/>
          </a:prstGeom>
          <a:noFill/>
          <a:ln>
            <a:noFill/>
          </a:ln>
        </p:spPr>
        <p:txBody>
          <a:bodyPr anchorCtr="0" anchor="t" bIns="0" lIns="0" spcFirstLastPara="1" rIns="0" wrap="square" tIns="0">
            <a:noAutofit/>
          </a:bodyPr>
          <a:lstStyle/>
          <a:p>
            <a:pPr indent="0" lvl="0" marL="0" marR="0" rtl="0" algn="ctr">
              <a:lnSpc>
                <a:spcPct val="110000"/>
              </a:lnSpc>
              <a:spcBef>
                <a:spcPts val="0"/>
              </a:spcBef>
              <a:spcAft>
                <a:spcPts val="0"/>
              </a:spcAft>
              <a:buClr>
                <a:srgbClr val="2D1B4E"/>
              </a:buClr>
              <a:buSzPts val="4500"/>
              <a:buFont typeface="Georgia"/>
              <a:buNone/>
            </a:pPr>
            <a:r>
              <a:rPr b="1" i="0" lang="en-US" sz="4500" u="none" cap="none" strike="noStrike">
                <a:solidFill>
                  <a:srgbClr val="2D1B4E"/>
                </a:solidFill>
                <a:latin typeface="Georgia"/>
                <a:ea typeface="Georgia"/>
                <a:cs typeface="Georgia"/>
                <a:sym typeface="Georgia"/>
              </a:rPr>
              <a:t>Post-Traumatic Growth</a:t>
            </a:r>
            <a:endParaRPr b="0" i="0" sz="4500" u="none" cap="none" strike="noStrike">
              <a:solidFill>
                <a:schemeClr val="dk1"/>
              </a:solidFill>
              <a:latin typeface="Calibri"/>
              <a:ea typeface="Calibri"/>
              <a:cs typeface="Calibri"/>
              <a:sym typeface="Calibri"/>
            </a:endParaRPr>
          </a:p>
        </p:txBody>
      </p:sp>
      <p:pic>
        <p:nvPicPr>
          <p:cNvPr descr="/tmp/rasterized-gradient-d8d57adf.png" id="18" name="Google Shape;18;p1"/>
          <p:cNvPicPr preferRelativeResize="0"/>
          <p:nvPr/>
        </p:nvPicPr>
        <p:blipFill rotWithShape="1">
          <a:blip r:embed="rId4">
            <a:alphaModFix/>
          </a:blip>
          <a:srcRect b="0" l="0" r="0" t="0"/>
          <a:stretch/>
        </p:blipFill>
        <p:spPr>
          <a:xfrm>
            <a:off x="4000500" y="2962275"/>
            <a:ext cx="1143000" cy="38100"/>
          </a:xfrm>
          <a:prstGeom prst="rect">
            <a:avLst/>
          </a:prstGeom>
          <a:noFill/>
          <a:ln>
            <a:noFill/>
          </a:ln>
        </p:spPr>
      </p:pic>
      <p:sp>
        <p:nvSpPr>
          <p:cNvPr id="19" name="Google Shape;19;p1"/>
          <p:cNvSpPr/>
          <p:nvPr/>
        </p:nvSpPr>
        <p:spPr>
          <a:xfrm>
            <a:off x="2992474" y="3495675"/>
            <a:ext cx="3158904" cy="266700"/>
          </a:xfrm>
          <a:prstGeom prst="rect">
            <a:avLst/>
          </a:prstGeom>
          <a:noFill/>
          <a:ln>
            <a:noFill/>
          </a:ln>
        </p:spPr>
        <p:txBody>
          <a:bodyPr anchorCtr="0" anchor="t" bIns="0" lIns="0" spcFirstLastPara="1" rIns="0" wrap="square" tIns="0">
            <a:noAutofit/>
          </a:bodyPr>
          <a:lstStyle/>
          <a:p>
            <a:pPr indent="0" lvl="0" marL="0" marR="0" rtl="0" algn="ctr">
              <a:lnSpc>
                <a:spcPct val="155555"/>
              </a:lnSpc>
              <a:spcBef>
                <a:spcPts val="0"/>
              </a:spcBef>
              <a:spcAft>
                <a:spcPts val="0"/>
              </a:spcAft>
              <a:buClr>
                <a:srgbClr val="2D1B4E"/>
              </a:buClr>
              <a:buSzPts val="1350"/>
              <a:buFont typeface="Arial"/>
              <a:buNone/>
            </a:pPr>
            <a:r>
              <a:rPr b="0" i="0" lang="en-US" sz="1350" u="none" cap="none" strike="noStrike">
                <a:solidFill>
                  <a:srgbClr val="2D1B4E"/>
                </a:solidFill>
                <a:latin typeface="Arial"/>
                <a:ea typeface="Arial"/>
                <a:cs typeface="Arial"/>
                <a:sym typeface="Arial"/>
              </a:rPr>
              <a:t>BIPOC Thrive Cohort • January 23, 2026</a:t>
            </a:r>
            <a:endParaRPr b="0" i="0" sz="1350" u="none" cap="none" strike="noStrike">
              <a:solidFill>
                <a:schemeClr val="dk1"/>
              </a:solidFill>
              <a:latin typeface="Calibri"/>
              <a:ea typeface="Calibri"/>
              <a:cs typeface="Calibri"/>
              <a:sym typeface="Calibri"/>
            </a:endParaRPr>
          </a:p>
        </p:txBody>
      </p:sp>
      <p:sp>
        <p:nvSpPr>
          <p:cNvPr id="20" name="Google Shape;20;p1"/>
          <p:cNvSpPr/>
          <p:nvPr/>
        </p:nvSpPr>
        <p:spPr>
          <a:xfrm>
            <a:off x="3050765" y="4143375"/>
            <a:ext cx="3042470" cy="266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A78BFA"/>
              </a:buClr>
              <a:buSzPts val="1500"/>
              <a:buFont typeface="Arial"/>
              <a:buNone/>
            </a:pPr>
            <a:r>
              <a:rPr b="0" i="0" lang="en-US" sz="1500" u="none" cap="none" strike="noStrike">
                <a:solidFill>
                  <a:srgbClr val="A78BFA"/>
                </a:solidFill>
                <a:latin typeface="Arial"/>
                <a:ea typeface="Arial"/>
                <a:cs typeface="Arial"/>
                <a:sym typeface="Arial"/>
              </a:rPr>
              <a:t>Facilitated by Tasha Young and Stephan , M.S.W.</a:t>
            </a:r>
            <a:endParaRPr b="0" i="0" sz="15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E5"/>
        </a:solidFill>
      </p:bgPr>
    </p:bg>
    <p:spTree>
      <p:nvGrpSpPr>
        <p:cNvPr id="265" name="Shape 265"/>
        <p:cNvGrpSpPr/>
        <p:nvPr/>
      </p:nvGrpSpPr>
      <p:grpSpPr>
        <a:xfrm>
          <a:off x="0" y="0"/>
          <a:ext cx="0" cy="0"/>
          <a:chOff x="0" y="0"/>
          <a:chExt cx="0" cy="0"/>
        </a:xfrm>
      </p:grpSpPr>
      <p:sp>
        <p:nvSpPr>
          <p:cNvPr id="266" name="Google Shape;266;p14"/>
          <p:cNvSpPr/>
          <p:nvPr/>
        </p:nvSpPr>
        <p:spPr>
          <a:xfrm>
            <a:off x="285750" y="228600"/>
            <a:ext cx="4381691" cy="381000"/>
          </a:xfrm>
          <a:prstGeom prst="rect">
            <a:avLst/>
          </a:prstGeom>
          <a:noFill/>
          <a:ln>
            <a:noFill/>
          </a:ln>
        </p:spPr>
        <p:txBody>
          <a:bodyPr anchorCtr="0" anchor="t" bIns="0" lIns="0" spcFirstLastPara="1" rIns="0" wrap="square" tIns="0">
            <a:noAutofit/>
          </a:bodyPr>
          <a:lstStyle/>
          <a:p>
            <a:pPr indent="0" lvl="0" marL="0" marR="0" rtl="0" algn="l">
              <a:lnSpc>
                <a:spcPct val="111111"/>
              </a:lnSpc>
              <a:spcBef>
                <a:spcPts val="0"/>
              </a:spcBef>
              <a:spcAft>
                <a:spcPts val="0"/>
              </a:spcAft>
              <a:buClr>
                <a:srgbClr val="2D1B4E"/>
              </a:buClr>
              <a:buSzPts val="2700"/>
              <a:buFont typeface="Georgia"/>
              <a:buNone/>
            </a:pPr>
            <a:r>
              <a:rPr b="1" i="0" lang="en-US" sz="2700" u="none" cap="none" strike="noStrike">
                <a:solidFill>
                  <a:srgbClr val="2D1B4E"/>
                </a:solidFill>
                <a:latin typeface="Georgia"/>
                <a:ea typeface="Georgia"/>
                <a:cs typeface="Georgia"/>
                <a:sym typeface="Georgia"/>
              </a:rPr>
              <a:t>Key Takeaways</a:t>
            </a:r>
            <a:endParaRPr b="0" i="0" sz="2700" u="none" cap="none" strike="noStrike">
              <a:solidFill>
                <a:schemeClr val="dk1"/>
              </a:solidFill>
              <a:latin typeface="Calibri"/>
              <a:ea typeface="Calibri"/>
              <a:cs typeface="Calibri"/>
              <a:sym typeface="Calibri"/>
            </a:endParaRPr>
          </a:p>
        </p:txBody>
      </p:sp>
      <p:sp>
        <p:nvSpPr>
          <p:cNvPr id="267" name="Google Shape;267;p14"/>
          <p:cNvSpPr/>
          <p:nvPr/>
        </p:nvSpPr>
        <p:spPr>
          <a:xfrm>
            <a:off x="285750" y="647700"/>
            <a:ext cx="8743950" cy="2667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Clr>
                <a:srgbClr val="D946EF"/>
              </a:buClr>
              <a:buSzPts val="1500"/>
              <a:buFont typeface="Arial"/>
              <a:buNone/>
            </a:pPr>
            <a:r>
              <a:rPr b="0" i="0" lang="en-US" sz="1500" u="none" cap="none" strike="noStrike">
                <a:solidFill>
                  <a:srgbClr val="D946EF"/>
                </a:solidFill>
                <a:latin typeface="Arial"/>
                <a:ea typeface="Arial"/>
                <a:cs typeface="Arial"/>
                <a:sym typeface="Arial"/>
              </a:rPr>
              <a:t>Carrying this forward</a:t>
            </a:r>
            <a:endParaRPr b="0" i="0" sz="1500" u="none" cap="none" strike="noStrike">
              <a:solidFill>
                <a:schemeClr val="dk1"/>
              </a:solidFill>
              <a:latin typeface="Calibri"/>
              <a:ea typeface="Calibri"/>
              <a:cs typeface="Calibri"/>
              <a:sym typeface="Calibri"/>
            </a:endParaRPr>
          </a:p>
        </p:txBody>
      </p:sp>
      <p:sp>
        <p:nvSpPr>
          <p:cNvPr id="268" name="Google Shape;268;p14"/>
          <p:cNvSpPr/>
          <p:nvPr/>
        </p:nvSpPr>
        <p:spPr>
          <a:xfrm>
            <a:off x="285750" y="2143125"/>
            <a:ext cx="342900" cy="342900"/>
          </a:xfrm>
          <a:prstGeom prst="roundRect">
            <a:avLst>
              <a:gd fmla="val 44400000" name="adj"/>
            </a:avLst>
          </a:prstGeom>
          <a:solidFill>
            <a:srgbClr val="D946EF"/>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69" name="Google Shape;269;p14"/>
          <p:cNvSpPr/>
          <p:nvPr/>
        </p:nvSpPr>
        <p:spPr>
          <a:xfrm>
            <a:off x="282321" y="2143125"/>
            <a:ext cx="349758" cy="266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2D1B4E"/>
              </a:buClr>
              <a:buSzPts val="1500"/>
              <a:buFont typeface="Arial"/>
              <a:buNone/>
            </a:pPr>
            <a:r>
              <a:rPr b="0" i="0" lang="en-US" sz="1500" u="none" cap="none" strike="noStrike">
                <a:solidFill>
                  <a:srgbClr val="2D1B4E"/>
                </a:solidFill>
                <a:latin typeface="Arial"/>
                <a:ea typeface="Arial"/>
                <a:cs typeface="Arial"/>
                <a:sym typeface="Arial"/>
              </a:rPr>
              <a:t>1</a:t>
            </a:r>
            <a:endParaRPr b="0" i="0" sz="1500" u="none" cap="none" strike="noStrike">
              <a:solidFill>
                <a:schemeClr val="dk1"/>
              </a:solidFill>
              <a:latin typeface="Calibri"/>
              <a:ea typeface="Calibri"/>
              <a:cs typeface="Calibri"/>
              <a:sym typeface="Calibri"/>
            </a:endParaRPr>
          </a:p>
        </p:txBody>
      </p:sp>
      <p:sp>
        <p:nvSpPr>
          <p:cNvPr id="270" name="Google Shape;270;p14"/>
          <p:cNvSpPr/>
          <p:nvPr/>
        </p:nvSpPr>
        <p:spPr>
          <a:xfrm>
            <a:off x="762000" y="2124075"/>
            <a:ext cx="4189202" cy="381000"/>
          </a:xfrm>
          <a:prstGeom prst="rect">
            <a:avLst/>
          </a:prstGeom>
          <a:noFill/>
          <a:ln>
            <a:noFill/>
          </a:ln>
        </p:spPr>
        <p:txBody>
          <a:bodyPr anchorCtr="0" anchor="t" bIns="0" lIns="0" spcFirstLastPara="1" rIns="0" wrap="square" tIns="0">
            <a:noAutofit/>
          </a:bodyPr>
          <a:lstStyle/>
          <a:p>
            <a:pPr indent="0" lvl="0" marL="0" marR="0" rtl="0" algn="l">
              <a:lnSpc>
                <a:spcPct val="142857"/>
              </a:lnSpc>
              <a:spcBef>
                <a:spcPts val="0"/>
              </a:spcBef>
              <a:spcAft>
                <a:spcPts val="0"/>
              </a:spcAft>
              <a:buClr>
                <a:srgbClr val="2D1B4E"/>
              </a:buClr>
              <a:buSzPts val="1050"/>
              <a:buFont typeface="Arial"/>
              <a:buNone/>
            </a:pPr>
            <a:r>
              <a:rPr b="1" i="0" lang="en-US" sz="1050" u="none" cap="none" strike="noStrike">
                <a:solidFill>
                  <a:srgbClr val="2D1B4E"/>
                </a:solidFill>
                <a:latin typeface="Arial"/>
                <a:ea typeface="Arial"/>
                <a:cs typeface="Arial"/>
                <a:sym typeface="Arial"/>
              </a:rPr>
              <a:t>Growth is not betrayal of struggle</a:t>
            </a:r>
            <a:r>
              <a:rPr b="0" i="0" lang="en-US" sz="1050" u="none" cap="none" strike="noStrike">
                <a:solidFill>
                  <a:srgbClr val="2D1B4E"/>
                </a:solidFill>
                <a:latin typeface="Arial"/>
                <a:ea typeface="Arial"/>
                <a:cs typeface="Arial"/>
                <a:sym typeface="Arial"/>
              </a:rPr>
              <a:t>—it's honoring what you've been through.</a:t>
            </a:r>
            <a:endParaRPr b="0" i="0" sz="1050" u="none" cap="none" strike="noStrike">
              <a:solidFill>
                <a:schemeClr val="dk1"/>
              </a:solidFill>
              <a:latin typeface="Calibri"/>
              <a:ea typeface="Calibri"/>
              <a:cs typeface="Calibri"/>
              <a:sym typeface="Calibri"/>
            </a:endParaRPr>
          </a:p>
        </p:txBody>
      </p:sp>
      <p:sp>
        <p:nvSpPr>
          <p:cNvPr id="271" name="Google Shape;271;p14"/>
          <p:cNvSpPr/>
          <p:nvPr/>
        </p:nvSpPr>
        <p:spPr>
          <a:xfrm>
            <a:off x="285750" y="2657475"/>
            <a:ext cx="342900" cy="342900"/>
          </a:xfrm>
          <a:prstGeom prst="roundRect">
            <a:avLst>
              <a:gd fmla="val 44400000" name="adj"/>
            </a:avLst>
          </a:prstGeom>
          <a:solidFill>
            <a:srgbClr val="E879F9"/>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72" name="Google Shape;272;p14"/>
          <p:cNvSpPr/>
          <p:nvPr/>
        </p:nvSpPr>
        <p:spPr>
          <a:xfrm>
            <a:off x="282321" y="2657475"/>
            <a:ext cx="349758" cy="266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2D1B4E"/>
              </a:buClr>
              <a:buSzPts val="1500"/>
              <a:buFont typeface="Arial"/>
              <a:buNone/>
            </a:pPr>
            <a:r>
              <a:rPr b="0" i="0" lang="en-US" sz="1500" u="none" cap="none" strike="noStrike">
                <a:solidFill>
                  <a:srgbClr val="2D1B4E"/>
                </a:solidFill>
                <a:latin typeface="Arial"/>
                <a:ea typeface="Arial"/>
                <a:cs typeface="Arial"/>
                <a:sym typeface="Arial"/>
              </a:rPr>
              <a:t>2</a:t>
            </a:r>
            <a:endParaRPr b="0" i="0" sz="1500" u="none" cap="none" strike="noStrike">
              <a:solidFill>
                <a:schemeClr val="dk1"/>
              </a:solidFill>
              <a:latin typeface="Calibri"/>
              <a:ea typeface="Calibri"/>
              <a:cs typeface="Calibri"/>
              <a:sym typeface="Calibri"/>
            </a:endParaRPr>
          </a:p>
        </p:txBody>
      </p:sp>
      <p:sp>
        <p:nvSpPr>
          <p:cNvPr id="273" name="Google Shape;273;p14"/>
          <p:cNvSpPr/>
          <p:nvPr/>
        </p:nvSpPr>
        <p:spPr>
          <a:xfrm>
            <a:off x="762000" y="2638425"/>
            <a:ext cx="4189202" cy="381000"/>
          </a:xfrm>
          <a:prstGeom prst="rect">
            <a:avLst/>
          </a:prstGeom>
          <a:noFill/>
          <a:ln>
            <a:noFill/>
          </a:ln>
        </p:spPr>
        <p:txBody>
          <a:bodyPr anchorCtr="0" anchor="t" bIns="0" lIns="0" spcFirstLastPara="1" rIns="0" wrap="square" tIns="0">
            <a:noAutofit/>
          </a:bodyPr>
          <a:lstStyle/>
          <a:p>
            <a:pPr indent="0" lvl="0" marL="0" marR="0" rtl="0" algn="l">
              <a:lnSpc>
                <a:spcPct val="142857"/>
              </a:lnSpc>
              <a:spcBef>
                <a:spcPts val="0"/>
              </a:spcBef>
              <a:spcAft>
                <a:spcPts val="0"/>
              </a:spcAft>
              <a:buClr>
                <a:srgbClr val="2D1B4E"/>
              </a:buClr>
              <a:buSzPts val="1050"/>
              <a:buFont typeface="Arial"/>
              <a:buNone/>
            </a:pPr>
            <a:r>
              <a:rPr b="1" i="0" lang="en-US" sz="1050" u="none" cap="none" strike="noStrike">
                <a:solidFill>
                  <a:srgbClr val="2D1B4E"/>
                </a:solidFill>
                <a:latin typeface="Arial"/>
                <a:ea typeface="Arial"/>
                <a:cs typeface="Arial"/>
                <a:sym typeface="Arial"/>
              </a:rPr>
              <a:t>Our cultural wealth is our foundation</a:t>
            </a:r>
            <a:r>
              <a:rPr b="0" i="0" lang="en-US" sz="1050" u="none" cap="none" strike="noStrike">
                <a:solidFill>
                  <a:srgbClr val="2D1B4E"/>
                </a:solidFill>
                <a:latin typeface="Arial"/>
                <a:ea typeface="Arial"/>
                <a:cs typeface="Arial"/>
                <a:sym typeface="Arial"/>
              </a:rPr>
              <a:t>—we've been practicing PTG for generations.</a:t>
            </a:r>
            <a:endParaRPr b="0" i="0" sz="1050" u="none" cap="none" strike="noStrike">
              <a:solidFill>
                <a:schemeClr val="dk1"/>
              </a:solidFill>
              <a:latin typeface="Calibri"/>
              <a:ea typeface="Calibri"/>
              <a:cs typeface="Calibri"/>
              <a:sym typeface="Calibri"/>
            </a:endParaRPr>
          </a:p>
        </p:txBody>
      </p:sp>
      <p:sp>
        <p:nvSpPr>
          <p:cNvPr id="274" name="Google Shape;274;p14"/>
          <p:cNvSpPr/>
          <p:nvPr/>
        </p:nvSpPr>
        <p:spPr>
          <a:xfrm>
            <a:off x="285750" y="3152775"/>
            <a:ext cx="342900" cy="342900"/>
          </a:xfrm>
          <a:prstGeom prst="roundRect">
            <a:avLst>
              <a:gd fmla="val 44400000" name="adj"/>
            </a:avLst>
          </a:prstGeom>
          <a:solidFill>
            <a:srgbClr val="A78BF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75" name="Google Shape;275;p14"/>
          <p:cNvSpPr/>
          <p:nvPr/>
        </p:nvSpPr>
        <p:spPr>
          <a:xfrm>
            <a:off x="282321" y="3152775"/>
            <a:ext cx="349758" cy="266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2D1B4E"/>
              </a:buClr>
              <a:buSzPts val="1500"/>
              <a:buFont typeface="Arial"/>
              <a:buNone/>
            </a:pPr>
            <a:r>
              <a:rPr b="0" i="0" lang="en-US" sz="1500" u="none" cap="none" strike="noStrike">
                <a:solidFill>
                  <a:srgbClr val="2D1B4E"/>
                </a:solidFill>
                <a:latin typeface="Arial"/>
                <a:ea typeface="Arial"/>
                <a:cs typeface="Arial"/>
                <a:sym typeface="Arial"/>
              </a:rPr>
              <a:t>3</a:t>
            </a:r>
            <a:endParaRPr b="0" i="0" sz="1500" u="none" cap="none" strike="noStrike">
              <a:solidFill>
                <a:schemeClr val="dk1"/>
              </a:solidFill>
              <a:latin typeface="Calibri"/>
              <a:ea typeface="Calibri"/>
              <a:cs typeface="Calibri"/>
              <a:sym typeface="Calibri"/>
            </a:endParaRPr>
          </a:p>
        </p:txBody>
      </p:sp>
      <p:sp>
        <p:nvSpPr>
          <p:cNvPr id="276" name="Google Shape;276;p14"/>
          <p:cNvSpPr/>
          <p:nvPr/>
        </p:nvSpPr>
        <p:spPr>
          <a:xfrm>
            <a:off x="762000" y="3228975"/>
            <a:ext cx="3987606" cy="190500"/>
          </a:xfrm>
          <a:prstGeom prst="rect">
            <a:avLst/>
          </a:prstGeom>
          <a:noFill/>
          <a:ln>
            <a:noFill/>
          </a:ln>
        </p:spPr>
        <p:txBody>
          <a:bodyPr anchorCtr="0" anchor="t" bIns="0" lIns="0" spcFirstLastPara="1" rIns="0" wrap="square" tIns="0">
            <a:noAutofit/>
          </a:bodyPr>
          <a:lstStyle/>
          <a:p>
            <a:pPr indent="0" lvl="0" marL="0" marR="0" rtl="0" algn="l">
              <a:lnSpc>
                <a:spcPct val="142857"/>
              </a:lnSpc>
              <a:spcBef>
                <a:spcPts val="0"/>
              </a:spcBef>
              <a:spcAft>
                <a:spcPts val="0"/>
              </a:spcAft>
              <a:buClr>
                <a:srgbClr val="2D1B4E"/>
              </a:buClr>
              <a:buSzPts val="1050"/>
              <a:buFont typeface="Arial"/>
              <a:buNone/>
            </a:pPr>
            <a:r>
              <a:rPr b="1" i="0" lang="en-US" sz="1050" u="none" cap="none" strike="noStrike">
                <a:solidFill>
                  <a:srgbClr val="2D1B4E"/>
                </a:solidFill>
                <a:latin typeface="Arial"/>
                <a:ea typeface="Arial"/>
                <a:cs typeface="Arial"/>
                <a:sym typeface="Arial"/>
              </a:rPr>
              <a:t>Community accelerates growth</a:t>
            </a:r>
            <a:r>
              <a:rPr b="0" i="0" lang="en-US" sz="1050" u="none" cap="none" strike="noStrike">
                <a:solidFill>
                  <a:srgbClr val="2D1B4E"/>
                </a:solidFill>
                <a:latin typeface="Arial"/>
                <a:ea typeface="Arial"/>
                <a:cs typeface="Arial"/>
                <a:sym typeface="Arial"/>
              </a:rPr>
              <a:t>—we don't have to do this alone.</a:t>
            </a:r>
            <a:endParaRPr b="0" i="0" sz="1050" u="none" cap="none" strike="noStrike">
              <a:solidFill>
                <a:schemeClr val="dk1"/>
              </a:solidFill>
              <a:latin typeface="Calibri"/>
              <a:ea typeface="Calibri"/>
              <a:cs typeface="Calibri"/>
              <a:sym typeface="Calibri"/>
            </a:endParaRPr>
          </a:p>
        </p:txBody>
      </p:sp>
      <p:sp>
        <p:nvSpPr>
          <p:cNvPr id="277" name="Google Shape;277;p14"/>
          <p:cNvSpPr/>
          <p:nvPr/>
        </p:nvSpPr>
        <p:spPr>
          <a:xfrm>
            <a:off x="285750" y="3648075"/>
            <a:ext cx="342900" cy="342900"/>
          </a:xfrm>
          <a:prstGeom prst="roundRect">
            <a:avLst>
              <a:gd fmla="val 44400000" name="adj"/>
            </a:avLst>
          </a:prstGeom>
          <a:solidFill>
            <a:srgbClr val="7C3AED"/>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78" name="Google Shape;278;p14"/>
          <p:cNvSpPr/>
          <p:nvPr/>
        </p:nvSpPr>
        <p:spPr>
          <a:xfrm>
            <a:off x="282321" y="3648075"/>
            <a:ext cx="349758" cy="266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2D1B4E"/>
              </a:buClr>
              <a:buSzPts val="1500"/>
              <a:buFont typeface="Arial"/>
              <a:buNone/>
            </a:pPr>
            <a:r>
              <a:rPr b="0" i="0" lang="en-US" sz="1500" u="none" cap="none" strike="noStrike">
                <a:solidFill>
                  <a:srgbClr val="2D1B4E"/>
                </a:solidFill>
                <a:latin typeface="Arial"/>
                <a:ea typeface="Arial"/>
                <a:cs typeface="Arial"/>
                <a:sym typeface="Arial"/>
              </a:rPr>
              <a:t>4</a:t>
            </a:r>
            <a:endParaRPr b="0" i="0" sz="1500" u="none" cap="none" strike="noStrike">
              <a:solidFill>
                <a:schemeClr val="dk1"/>
              </a:solidFill>
              <a:latin typeface="Calibri"/>
              <a:ea typeface="Calibri"/>
              <a:cs typeface="Calibri"/>
              <a:sym typeface="Calibri"/>
            </a:endParaRPr>
          </a:p>
        </p:txBody>
      </p:sp>
      <p:sp>
        <p:nvSpPr>
          <p:cNvPr id="279" name="Google Shape;279;p14"/>
          <p:cNvSpPr/>
          <p:nvPr/>
        </p:nvSpPr>
        <p:spPr>
          <a:xfrm>
            <a:off x="762000" y="3629025"/>
            <a:ext cx="4189202" cy="381000"/>
          </a:xfrm>
          <a:prstGeom prst="rect">
            <a:avLst/>
          </a:prstGeom>
          <a:noFill/>
          <a:ln>
            <a:noFill/>
          </a:ln>
        </p:spPr>
        <p:txBody>
          <a:bodyPr anchorCtr="0" anchor="t" bIns="0" lIns="0" spcFirstLastPara="1" rIns="0" wrap="square" tIns="0">
            <a:noAutofit/>
          </a:bodyPr>
          <a:lstStyle/>
          <a:p>
            <a:pPr indent="0" lvl="0" marL="0" marR="0" rtl="0" algn="l">
              <a:lnSpc>
                <a:spcPct val="142857"/>
              </a:lnSpc>
              <a:spcBef>
                <a:spcPts val="0"/>
              </a:spcBef>
              <a:spcAft>
                <a:spcPts val="0"/>
              </a:spcAft>
              <a:buClr>
                <a:srgbClr val="2D1B4E"/>
              </a:buClr>
              <a:buSzPts val="1050"/>
              <a:buFont typeface="Arial"/>
              <a:buNone/>
            </a:pPr>
            <a:r>
              <a:rPr b="1" i="0" lang="en-US" sz="1050" u="none" cap="none" strike="noStrike">
                <a:solidFill>
                  <a:srgbClr val="2D1B4E"/>
                </a:solidFill>
                <a:latin typeface="Arial"/>
                <a:ea typeface="Arial"/>
                <a:cs typeface="Arial"/>
                <a:sym typeface="Arial"/>
              </a:rPr>
              <a:t>Response over reaction</a:t>
            </a:r>
            <a:r>
              <a:rPr b="0" i="0" lang="en-US" sz="1050" u="none" cap="none" strike="noStrike">
                <a:solidFill>
                  <a:srgbClr val="2D1B4E"/>
                </a:solidFill>
                <a:latin typeface="Arial"/>
                <a:ea typeface="Arial"/>
                <a:cs typeface="Arial"/>
                <a:sym typeface="Arial"/>
              </a:rPr>
              <a:t>—we choose how we move through this moment.</a:t>
            </a:r>
            <a:endParaRPr b="0" i="0" sz="1050" u="none" cap="none" strike="noStrike">
              <a:solidFill>
                <a:schemeClr val="dk1"/>
              </a:solidFill>
              <a:latin typeface="Calibri"/>
              <a:ea typeface="Calibri"/>
              <a:cs typeface="Calibri"/>
              <a:sym typeface="Calibri"/>
            </a:endParaRPr>
          </a:p>
        </p:txBody>
      </p:sp>
      <p:pic>
        <p:nvPicPr>
          <p:cNvPr descr="/tmp/rasterized-gradient-9dc46cd7.png" id="280" name="Google Shape;280;p14"/>
          <p:cNvPicPr preferRelativeResize="0"/>
          <p:nvPr/>
        </p:nvPicPr>
        <p:blipFill rotWithShape="1">
          <a:blip r:embed="rId3">
            <a:alphaModFix/>
          </a:blip>
          <a:srcRect b="0" l="0" r="0" t="0"/>
          <a:stretch/>
        </p:blipFill>
        <p:spPr>
          <a:xfrm>
            <a:off x="5097661" y="2227064"/>
            <a:ext cx="3760589" cy="1679972"/>
          </a:xfrm>
          <a:prstGeom prst="rect">
            <a:avLst/>
          </a:prstGeom>
          <a:noFill/>
          <a:ln>
            <a:noFill/>
          </a:ln>
        </p:spPr>
      </p:pic>
      <p:sp>
        <p:nvSpPr>
          <p:cNvPr id="281" name="Google Shape;281;p14"/>
          <p:cNvSpPr/>
          <p:nvPr/>
        </p:nvSpPr>
        <p:spPr>
          <a:xfrm>
            <a:off x="5254365" y="2417564"/>
            <a:ext cx="3447181" cy="479822"/>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FBBF24"/>
              </a:buClr>
              <a:buSzPts val="1350"/>
              <a:buFont typeface="Arial"/>
              <a:buNone/>
            </a:pPr>
            <a:r>
              <a:rPr b="0" i="0" lang="en-US" sz="1350" u="none" cap="none" strike="noStrike">
                <a:solidFill>
                  <a:srgbClr val="FBBF24"/>
                </a:solidFill>
                <a:latin typeface="Arial"/>
                <a:ea typeface="Arial"/>
                <a:cs typeface="Arial"/>
                <a:sym typeface="Arial"/>
              </a:rPr>
              <a:t>The question is not whether you will face adversity.</a:t>
            </a:r>
            <a:endParaRPr b="0" i="0" sz="1350" u="none" cap="none" strike="noStrike">
              <a:solidFill>
                <a:schemeClr val="dk1"/>
              </a:solidFill>
              <a:latin typeface="Calibri"/>
              <a:ea typeface="Calibri"/>
              <a:cs typeface="Calibri"/>
              <a:sym typeface="Calibri"/>
            </a:endParaRPr>
          </a:p>
        </p:txBody>
      </p:sp>
      <p:sp>
        <p:nvSpPr>
          <p:cNvPr id="282" name="Google Shape;282;p14"/>
          <p:cNvSpPr/>
          <p:nvPr/>
        </p:nvSpPr>
        <p:spPr>
          <a:xfrm>
            <a:off x="5254365" y="3183136"/>
            <a:ext cx="3447181" cy="5334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2D1B4E"/>
              </a:buClr>
              <a:buSzPts val="1500"/>
              <a:buFont typeface="Arial"/>
              <a:buNone/>
            </a:pPr>
            <a:r>
              <a:rPr b="0" i="0" lang="en-US" sz="1500" u="none" cap="none" strike="noStrike">
                <a:solidFill>
                  <a:srgbClr val="2D1B4E"/>
                </a:solidFill>
                <a:latin typeface="Arial"/>
                <a:ea typeface="Arial"/>
                <a:cs typeface="Arial"/>
                <a:sym typeface="Arial"/>
              </a:rPr>
              <a:t>The question is whether you will be transformed by it.</a:t>
            </a:r>
            <a:endParaRPr b="0" i="0" sz="1500" u="none" cap="none" strike="noStrike">
              <a:solidFill>
                <a:schemeClr val="dk1"/>
              </a:solidFill>
              <a:latin typeface="Calibri"/>
              <a:ea typeface="Calibri"/>
              <a:cs typeface="Calibri"/>
              <a:sym typeface="Calibri"/>
            </a:endParaRPr>
          </a:p>
        </p:txBody>
      </p:sp>
      <p:sp>
        <p:nvSpPr>
          <p:cNvPr id="283" name="Rounded Rectangle 282"/>
          <p:cNvSpPr/>
          <p:nvPr/>
        </p:nvSpPr>
        <p:spPr>
          <a:xfrm>
            <a:off x="5120640" y="3017520"/>
            <a:ext cx="3840480" cy="1463040"/>
          </a:xfrm>
          <a:prstGeom prst="roundRect">
            <a:avLst/>
          </a:prstGeom>
          <a:solidFill>
            <a:srgbClr val="DDD6F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4" name="TextBox 283"/>
          <p:cNvSpPr txBox="1"/>
          <p:nvPr/>
        </p:nvSpPr>
        <p:spPr>
          <a:xfrm>
            <a:off x="5257800" y="3108960"/>
            <a:ext cx="3566160" cy="1371600"/>
          </a:xfrm>
          <a:prstGeom prst="rect">
            <a:avLst/>
          </a:prstGeom>
          <a:noFill/>
        </p:spPr>
        <p:txBody>
          <a:bodyPr wrap="square">
            <a:spAutoFit/>
          </a:bodyPr>
          <a:lstStyle/>
          <a:p>
            <a:pPr>
              <a:defRPr sz="1200" b="1">
                <a:solidFill>
                  <a:srgbClr val="FBBF24"/>
                </a:solidFill>
                <a:latin typeface="Arial"/>
              </a:defRPr>
            </a:pPr>
            <a:r>
              <a:t>Share Your Personal Mission Statement</a:t>
            </a:r>
          </a:p>
          <a:p>
            <a:pPr>
              <a:spcBef>
                <a:spcPts val="600"/>
              </a:spcBef>
              <a:defRPr sz="1000">
                <a:solidFill>
                  <a:srgbClr val="2D1B4E"/>
                </a:solidFill>
                <a:latin typeface="Arial"/>
              </a:defRPr>
            </a:pPr>
            <a:r>
              <a:t>3-4 volunteers to share with the group:</a:t>
            </a:r>
          </a:p>
          <a:p>
            <a:pPr>
              <a:spcBef>
                <a:spcPts val="300"/>
              </a:spcBef>
              <a:defRPr sz="900">
                <a:solidFill>
                  <a:srgbClr val="6B5B8E"/>
                </a:solidFill>
                <a:latin typeface="Arial"/>
              </a:defRPr>
            </a:pPr>
            <a:r>
              <a:t>  •  _______________________________</a:t>
            </a:r>
          </a:p>
          <a:p>
            <a:pPr>
              <a:spcBef>
                <a:spcPts val="300"/>
              </a:spcBef>
              <a:defRPr sz="900">
                <a:solidFill>
                  <a:srgbClr val="6B5B8E"/>
                </a:solidFill>
                <a:latin typeface="Arial"/>
              </a:defRPr>
            </a:pPr>
            <a:r>
              <a:t>  •  _______________________________</a:t>
            </a:r>
          </a:p>
          <a:p>
            <a:pPr>
              <a:spcBef>
                <a:spcPts val="300"/>
              </a:spcBef>
              <a:defRPr sz="900">
                <a:solidFill>
                  <a:srgbClr val="6B5B8E"/>
                </a:solidFill>
                <a:latin typeface="Arial"/>
              </a:defRPr>
            </a:pPr>
            <a:r>
              <a:t>  •  _______________________________</a:t>
            </a:r>
          </a:p>
          <a:p>
            <a:pPr>
              <a:spcBef>
                <a:spcPts val="300"/>
              </a:spcBef>
              <a:defRPr sz="900">
                <a:solidFill>
                  <a:srgbClr val="6B5B8E"/>
                </a:solidFill>
                <a:latin typeface="Arial"/>
              </a:defRPr>
            </a:pPr>
            <a:r>
              <a:t>  •  _______________________________</a:t>
            </a: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E5"/>
        </a:solidFill>
      </p:bgPr>
    </p:bg>
    <p:spTree>
      <p:nvGrpSpPr>
        <p:cNvPr id="287" name="Shape 287"/>
        <p:cNvGrpSpPr/>
        <p:nvPr/>
      </p:nvGrpSpPr>
      <p:grpSpPr>
        <a:xfrm>
          <a:off x="0" y="0"/>
          <a:ext cx="0" cy="0"/>
          <a:chOff x="0" y="0"/>
          <a:chExt cx="0" cy="0"/>
        </a:xfrm>
      </p:grpSpPr>
      <p:sp>
        <p:nvSpPr>
          <p:cNvPr id="288" name="Google Shape;288;p15"/>
          <p:cNvSpPr/>
          <p:nvPr/>
        </p:nvSpPr>
        <p:spPr>
          <a:xfrm>
            <a:off x="685800" y="251520"/>
            <a:ext cx="7772400" cy="1097161"/>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D1B4E"/>
              </a:buClr>
              <a:buSzPts val="3600"/>
              <a:buFont typeface="Arial"/>
              <a:buNone/>
            </a:pPr>
            <a:r>
              <a:rPr b="0" i="0" lang="en-US" sz="3600" u="none" cap="none" strike="noStrike">
                <a:solidFill>
                  <a:srgbClr val="2D1B4E"/>
                </a:solidFill>
                <a:latin typeface="Arial"/>
                <a:ea typeface="Arial"/>
                <a:cs typeface="Arial"/>
                <a:sym typeface="Arial"/>
              </a:rPr>
              <a:t>You have the power to create the world you want to live in.</a:t>
            </a:r>
            <a:endParaRPr b="0" i="0" sz="3600" u="none" cap="none" strike="noStrike">
              <a:solidFill>
                <a:schemeClr val="dk1"/>
              </a:solidFill>
              <a:latin typeface="Calibri"/>
              <a:ea typeface="Calibri"/>
              <a:cs typeface="Calibri"/>
              <a:sym typeface="Calibri"/>
            </a:endParaRPr>
          </a:p>
        </p:txBody>
      </p:sp>
      <p:pic>
        <p:nvPicPr>
          <p:cNvPr descr="/tmp/rasterized-gradient-7f37a232.png" id="289" name="Google Shape;289;p15"/>
          <p:cNvPicPr preferRelativeResize="0"/>
          <p:nvPr/>
        </p:nvPicPr>
        <p:blipFill rotWithShape="1">
          <a:blip r:embed="rId4">
            <a:alphaModFix/>
          </a:blip>
          <a:srcRect b="0" l="0" r="0" t="0"/>
          <a:stretch/>
        </p:blipFill>
        <p:spPr>
          <a:xfrm>
            <a:off x="3714750" y="1882080"/>
            <a:ext cx="1714500" cy="38100"/>
          </a:xfrm>
          <a:prstGeom prst="rect">
            <a:avLst/>
          </a:prstGeom>
          <a:noFill/>
          <a:ln>
            <a:noFill/>
          </a:ln>
        </p:spPr>
      </p:pic>
      <p:sp>
        <p:nvSpPr>
          <p:cNvPr id="290" name="Google Shape;290;p15"/>
          <p:cNvSpPr/>
          <p:nvPr/>
        </p:nvSpPr>
        <p:spPr>
          <a:xfrm>
            <a:off x="3486446" y="2453580"/>
            <a:ext cx="2170959" cy="266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2D1B4E"/>
              </a:buClr>
              <a:buSzPts val="1500"/>
              <a:buFont typeface="Arial"/>
              <a:buNone/>
            </a:pPr>
            <a:r>
              <a:rPr b="0" i="0" lang="en-US" sz="1500" u="none" cap="none" strike="noStrike">
                <a:solidFill>
                  <a:srgbClr val="2D1B4E"/>
                </a:solidFill>
                <a:latin typeface="Arial"/>
                <a:ea typeface="Arial"/>
                <a:cs typeface="Arial"/>
                <a:sym typeface="Arial"/>
              </a:rPr>
              <a:t>The Good Policy Institute</a:t>
            </a:r>
            <a:endParaRPr b="0" i="0" sz="1500" u="none" cap="none" strike="noStrike">
              <a:solidFill>
                <a:schemeClr val="dk1"/>
              </a:solidFill>
              <a:latin typeface="Calibri"/>
              <a:ea typeface="Calibri"/>
              <a:cs typeface="Calibri"/>
              <a:sym typeface="Calibri"/>
            </a:endParaRPr>
          </a:p>
        </p:txBody>
      </p:sp>
      <p:sp>
        <p:nvSpPr>
          <p:cNvPr id="291" name="Google Shape;291;p15"/>
          <p:cNvSpPr/>
          <p:nvPr/>
        </p:nvSpPr>
        <p:spPr>
          <a:xfrm>
            <a:off x="3740719" y="3101280"/>
            <a:ext cx="1662413" cy="266700"/>
          </a:xfrm>
          <a:prstGeom prst="rect">
            <a:avLst/>
          </a:prstGeom>
          <a:noFill/>
          <a:ln>
            <a:noFill/>
          </a:ln>
        </p:spPr>
        <p:txBody>
          <a:bodyPr anchorCtr="0" anchor="t" bIns="0" lIns="0" spcFirstLastPara="1" rIns="0" wrap="square" tIns="0">
            <a:noAutofit/>
          </a:bodyPr>
          <a:lstStyle/>
          <a:p>
            <a:pPr indent="0" lvl="0" marL="0" marR="0" rtl="0" algn="ctr">
              <a:lnSpc>
                <a:spcPct val="155555"/>
              </a:lnSpc>
              <a:spcBef>
                <a:spcPts val="0"/>
              </a:spcBef>
              <a:spcAft>
                <a:spcPts val="0"/>
              </a:spcAft>
              <a:buClr>
                <a:srgbClr val="2D1B4E"/>
              </a:buClr>
              <a:buSzPts val="1350"/>
              <a:buFont typeface="Arial"/>
              <a:buNone/>
            </a:pPr>
            <a:r>
              <a:rPr b="0" i="0" lang="en-US" sz="1350" u="none" cap="none" strike="noStrike">
                <a:solidFill>
                  <a:srgbClr val="2D1B4E"/>
                </a:solidFill>
                <a:latin typeface="Arial"/>
                <a:ea typeface="Arial"/>
                <a:cs typeface="Arial"/>
                <a:sym typeface="Arial"/>
              </a:rPr>
              <a:t>Tasha Young, M.S.W.</a:t>
            </a:r>
            <a:endParaRPr b="0" i="0" sz="1350" u="none" cap="none" strike="noStrike">
              <a:solidFill>
                <a:schemeClr val="dk1"/>
              </a:solidFill>
              <a:latin typeface="Calibri"/>
              <a:ea typeface="Calibri"/>
              <a:cs typeface="Calibri"/>
              <a:sym typeface="Calibri"/>
            </a:endParaRPr>
          </a:p>
        </p:txBody>
      </p:sp>
      <p:sp>
        <p:nvSpPr>
          <p:cNvPr id="292" name="Google Shape;292;p15"/>
          <p:cNvSpPr/>
          <p:nvPr/>
        </p:nvSpPr>
        <p:spPr>
          <a:xfrm>
            <a:off x="2829738" y="3748980"/>
            <a:ext cx="3484525" cy="266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A78BFA"/>
              </a:buClr>
              <a:buSzPts val="1500"/>
              <a:buFont typeface="Arial"/>
              <a:buNone/>
            </a:pPr>
            <a:r>
              <a:rPr b="0" i="0" lang="en-US" sz="1500" u="none" cap="none" strike="noStrike">
                <a:solidFill>
                  <a:srgbClr val="A78BFA"/>
                </a:solidFill>
                <a:latin typeface="Arial"/>
                <a:ea typeface="Arial"/>
                <a:cs typeface="Arial"/>
                <a:sym typeface="Arial"/>
              </a:rPr>
              <a:t>tdyoung727@gmail.com • 914-426-9058</a:t>
            </a:r>
            <a:endParaRPr b="0" i="0" sz="1500" u="none" cap="none" strike="noStrike">
              <a:solidFill>
                <a:schemeClr val="dk1"/>
              </a:solidFill>
              <a:latin typeface="Calibri"/>
              <a:ea typeface="Calibri"/>
              <a:cs typeface="Calibri"/>
              <a:sym typeface="Calibri"/>
            </a:endParaRPr>
          </a:p>
        </p:txBody>
      </p:sp>
      <p:sp>
        <p:nvSpPr>
          <p:cNvPr id="293" name="Google Shape;293;p15"/>
          <p:cNvSpPr/>
          <p:nvPr/>
        </p:nvSpPr>
        <p:spPr>
          <a:xfrm>
            <a:off x="3646447" y="4510980"/>
            <a:ext cx="1851106" cy="190500"/>
          </a:xfrm>
          <a:prstGeom prst="rect">
            <a:avLst/>
          </a:prstGeom>
          <a:noFill/>
          <a:ln>
            <a:noFill/>
          </a:ln>
        </p:spPr>
        <p:txBody>
          <a:bodyPr anchorCtr="0" anchor="t" bIns="0" lIns="0" spcFirstLastPara="1" rIns="0" wrap="square" tIns="0">
            <a:noAutofit/>
          </a:bodyPr>
          <a:lstStyle/>
          <a:p>
            <a:pPr indent="0" lvl="0" marL="0" marR="0" rtl="0" algn="ctr">
              <a:lnSpc>
                <a:spcPct val="142857"/>
              </a:lnSpc>
              <a:spcBef>
                <a:spcPts val="0"/>
              </a:spcBef>
              <a:spcAft>
                <a:spcPts val="0"/>
              </a:spcAft>
              <a:buClr>
                <a:srgbClr val="A78BFA"/>
              </a:buClr>
              <a:buSzPts val="1050"/>
              <a:buFont typeface="Arial"/>
              <a:buNone/>
            </a:pPr>
            <a:r>
              <a:rPr b="0" i="0" lang="en-US" sz="1050" u="none" cap="none" strike="noStrike">
                <a:solidFill>
                  <a:srgbClr val="A78BFA"/>
                </a:solidFill>
                <a:latin typeface="Arial"/>
                <a:ea typeface="Arial"/>
                <a:cs typeface="Arial"/>
                <a:sym typeface="Arial"/>
              </a:rPr>
              <a:t>THE HONEST SERIES</a:t>
            </a:r>
            <a:endParaRPr b="0" i="0" sz="1050" u="none" cap="none" strike="noStrike">
              <a:solidFill>
                <a:schemeClr val="dk1"/>
              </a:solidFill>
              <a:latin typeface="Calibri"/>
              <a:ea typeface="Calibri"/>
              <a:cs typeface="Calibri"/>
              <a:sym typeface="Calibri"/>
            </a:endParaRPr>
          </a:p>
        </p:txBody>
      </p:sp>
      <p:sp>
        <p:nvSpPr>
          <p:cNvPr id="294" name="Google Shape;294;p15"/>
          <p:cNvSpPr/>
          <p:nvPr/>
        </p:nvSpPr>
        <p:spPr>
          <a:xfrm>
            <a:off x="3646447" y="4739580"/>
            <a:ext cx="1851106" cy="1524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Clr>
                <a:srgbClr val="7C3AED"/>
              </a:buClr>
              <a:buSzPts val="900"/>
              <a:buFont typeface="Arial"/>
              <a:buNone/>
            </a:pPr>
            <a:r>
              <a:rPr b="0" i="0" lang="en-US" sz="900" u="none" cap="none" strike="noStrike">
                <a:solidFill>
                  <a:srgbClr val="7C3AED"/>
                </a:solidFill>
                <a:latin typeface="Arial"/>
                <a:ea typeface="Arial"/>
                <a:cs typeface="Arial"/>
                <a:sym typeface="Arial"/>
              </a:rPr>
              <a:t>Discussions Toward Equity in Policy</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E5"/>
        </a:solidFill>
      </p:bgPr>
    </p:bg>
    <p:spTree>
      <p:nvGrpSpPr>
        <p:cNvPr id="25" name="Shape 25"/>
        <p:cNvGrpSpPr/>
        <p:nvPr/>
      </p:nvGrpSpPr>
      <p:grpSpPr>
        <a:xfrm>
          <a:off x="0" y="0"/>
          <a:ext cx="0" cy="0"/>
          <a:chOff x="0" y="0"/>
          <a:chExt cx="0" cy="0"/>
        </a:xfrm>
      </p:grpSpPr>
      <p:sp>
        <p:nvSpPr>
          <p:cNvPr id="26" name="Google Shape;26;p2"/>
          <p:cNvSpPr/>
          <p:nvPr/>
        </p:nvSpPr>
        <p:spPr>
          <a:xfrm>
            <a:off x="285750" y="228600"/>
            <a:ext cx="4381691" cy="381000"/>
          </a:xfrm>
          <a:prstGeom prst="rect">
            <a:avLst/>
          </a:prstGeom>
          <a:noFill/>
          <a:ln>
            <a:noFill/>
          </a:ln>
        </p:spPr>
        <p:txBody>
          <a:bodyPr anchorCtr="0" anchor="t" bIns="0" lIns="0" spcFirstLastPara="1" rIns="0" wrap="square" tIns="0">
            <a:noAutofit/>
          </a:bodyPr>
          <a:lstStyle/>
          <a:p>
            <a:pPr indent="0" lvl="0" marL="0" marR="0" rtl="0" algn="l">
              <a:lnSpc>
                <a:spcPct val="111111"/>
              </a:lnSpc>
              <a:spcBef>
                <a:spcPts val="0"/>
              </a:spcBef>
              <a:spcAft>
                <a:spcPts val="0"/>
              </a:spcAft>
              <a:buClr>
                <a:srgbClr val="2D1B4E"/>
              </a:buClr>
              <a:buSzPts val="2700"/>
              <a:buFont typeface="Georgia"/>
              <a:buNone/>
            </a:pPr>
            <a:r>
              <a:rPr b="1" i="0" lang="en-US" sz="2700" u="none" cap="none" strike="noStrike">
                <a:solidFill>
                  <a:srgbClr val="2D1B4E"/>
                </a:solidFill>
                <a:latin typeface="Georgia"/>
                <a:ea typeface="Georgia"/>
                <a:cs typeface="Georgia"/>
                <a:sym typeface="Georgia"/>
              </a:rPr>
              <a:t>The Current Reality</a:t>
            </a:r>
            <a:endParaRPr b="0" i="0" sz="2700" u="none" cap="none" strike="noStrike">
              <a:solidFill>
                <a:schemeClr val="dk1"/>
              </a:solidFill>
              <a:latin typeface="Calibri"/>
              <a:ea typeface="Calibri"/>
              <a:cs typeface="Calibri"/>
              <a:sym typeface="Calibri"/>
            </a:endParaRPr>
          </a:p>
        </p:txBody>
      </p:sp>
      <p:sp>
        <p:nvSpPr>
          <p:cNvPr id="27" name="Google Shape;27;p2"/>
          <p:cNvSpPr/>
          <p:nvPr/>
        </p:nvSpPr>
        <p:spPr>
          <a:xfrm>
            <a:off x="285750" y="666750"/>
            <a:ext cx="8743950" cy="2667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Clr>
                <a:srgbClr val="D946EF"/>
              </a:buClr>
              <a:buSzPts val="1500"/>
              <a:buFont typeface="Arial"/>
              <a:buNone/>
            </a:pPr>
            <a:r>
              <a:rPr b="0" i="0" lang="en-US" sz="1500" u="none" cap="none" strike="noStrike">
                <a:solidFill>
                  <a:srgbClr val="D946EF"/>
                </a:solidFill>
                <a:latin typeface="Arial"/>
                <a:ea typeface="Arial"/>
                <a:cs typeface="Arial"/>
                <a:sym typeface="Arial"/>
              </a:rPr>
              <a:t>What we are facing</a:t>
            </a:r>
            <a:endParaRPr b="0" i="0" sz="1500" u="none" cap="none" strike="noStrike">
              <a:solidFill>
                <a:schemeClr val="dk1"/>
              </a:solidFill>
              <a:latin typeface="Calibri"/>
              <a:ea typeface="Calibri"/>
              <a:cs typeface="Calibri"/>
              <a:sym typeface="Calibri"/>
            </a:endParaRPr>
          </a:p>
        </p:txBody>
      </p:sp>
      <p:sp>
        <p:nvSpPr>
          <p:cNvPr id="28" name="Google Shape;28;p2"/>
          <p:cNvSpPr/>
          <p:nvPr/>
        </p:nvSpPr>
        <p:spPr>
          <a:xfrm>
            <a:off x="190500" y="1790700"/>
            <a:ext cx="4261991" cy="781050"/>
          </a:xfrm>
          <a:prstGeom prst="roundRect">
            <a:avLst>
              <a:gd fmla="val 9756" name="adj"/>
            </a:avLst>
          </a:prstGeom>
          <a:solidFill>
            <a:srgbClr val="D946EF">
              <a:alpha val="14901"/>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cxnSp>
        <p:nvCxnSpPr>
          <p:cNvPr id="29" name="Google Shape;29;p2"/>
          <p:cNvCxnSpPr/>
          <p:nvPr/>
        </p:nvCxnSpPr>
        <p:spPr>
          <a:xfrm>
            <a:off x="209550" y="1790700"/>
            <a:ext cx="0" cy="781050"/>
          </a:xfrm>
          <a:prstGeom prst="straightConnector1">
            <a:avLst/>
          </a:prstGeom>
          <a:noFill/>
          <a:ln cap="flat" cmpd="sng" w="38100">
            <a:solidFill>
              <a:srgbClr val="D946EF"/>
            </a:solidFill>
            <a:prstDash val="solid"/>
            <a:round/>
            <a:headEnd len="sm" w="sm" type="none"/>
            <a:tailEnd len="sm" w="sm" type="none"/>
          </a:ln>
        </p:spPr>
      </p:cxnSp>
      <p:sp>
        <p:nvSpPr>
          <p:cNvPr id="30" name="Google Shape;30;p2"/>
          <p:cNvSpPr/>
          <p:nvPr/>
        </p:nvSpPr>
        <p:spPr>
          <a:xfrm>
            <a:off x="381000" y="1924050"/>
            <a:ext cx="3997473" cy="266700"/>
          </a:xfrm>
          <a:prstGeom prst="rect">
            <a:avLst/>
          </a:prstGeom>
          <a:noFill/>
          <a:ln>
            <a:noFill/>
          </a:ln>
        </p:spPr>
        <p:txBody>
          <a:bodyPr anchorCtr="0" anchor="t" bIns="0" lIns="0" spcFirstLastPara="1" rIns="0" wrap="square" tIns="0">
            <a:noAutofit/>
          </a:bodyPr>
          <a:lstStyle/>
          <a:p>
            <a:pPr indent="0" lvl="0" marL="0" marR="0" rtl="0" algn="l">
              <a:lnSpc>
                <a:spcPct val="155555"/>
              </a:lnSpc>
              <a:spcBef>
                <a:spcPts val="0"/>
              </a:spcBef>
              <a:spcAft>
                <a:spcPts val="0"/>
              </a:spcAft>
              <a:buClr>
                <a:srgbClr val="2D1B4E"/>
              </a:buClr>
              <a:buSzPts val="1350"/>
              <a:buFont typeface="Arial"/>
              <a:buNone/>
            </a:pPr>
            <a:r>
              <a:rPr b="0" i="0" lang="en-US" sz="1350" u="none" cap="none" strike="noStrike">
                <a:solidFill>
                  <a:srgbClr val="2D1B4E"/>
                </a:solidFill>
                <a:latin typeface="Arial"/>
                <a:ea typeface="Arial"/>
                <a:cs typeface="Arial"/>
                <a:sym typeface="Arial"/>
              </a:rPr>
              <a:t>Federal Funding Uncertainty</a:t>
            </a:r>
            <a:endParaRPr b="0" i="0" sz="1350" u="none" cap="none" strike="noStrike">
              <a:solidFill>
                <a:schemeClr val="dk1"/>
              </a:solidFill>
              <a:latin typeface="Calibri"/>
              <a:ea typeface="Calibri"/>
              <a:cs typeface="Calibri"/>
              <a:sym typeface="Calibri"/>
            </a:endParaRPr>
          </a:p>
        </p:txBody>
      </p:sp>
      <p:sp>
        <p:nvSpPr>
          <p:cNvPr id="31" name="Google Shape;31;p2"/>
          <p:cNvSpPr/>
          <p:nvPr/>
        </p:nvSpPr>
        <p:spPr>
          <a:xfrm>
            <a:off x="381000" y="2247900"/>
            <a:ext cx="3997473" cy="190500"/>
          </a:xfrm>
          <a:prstGeom prst="rect">
            <a:avLst/>
          </a:prstGeom>
          <a:noFill/>
          <a:ln>
            <a:noFill/>
          </a:ln>
        </p:spPr>
        <p:txBody>
          <a:bodyPr anchorCtr="0" anchor="t" bIns="0" lIns="0" spcFirstLastPara="1" rIns="0" wrap="square" tIns="0">
            <a:noAutofit/>
          </a:bodyPr>
          <a:lstStyle/>
          <a:p>
            <a:pPr indent="0" lvl="0" marL="0" marR="0" rtl="0" algn="l">
              <a:lnSpc>
                <a:spcPct val="142857"/>
              </a:lnSpc>
              <a:spcBef>
                <a:spcPts val="0"/>
              </a:spcBef>
              <a:spcAft>
                <a:spcPts val="0"/>
              </a:spcAft>
              <a:buClr>
                <a:srgbClr val="2D1B4E"/>
              </a:buClr>
              <a:buSzPts val="1050"/>
              <a:buFont typeface="Arial"/>
              <a:buNone/>
            </a:pPr>
            <a:r>
              <a:rPr b="0" i="0" lang="en-US" sz="1050" u="none" cap="none" strike="noStrike">
                <a:solidFill>
                  <a:srgbClr val="2D1B4E"/>
                </a:solidFill>
                <a:latin typeface="Arial"/>
                <a:ea typeface="Arial"/>
                <a:cs typeface="Arial"/>
                <a:sym typeface="Arial"/>
              </a:rPr>
              <a:t>Programs cut or threatened without warning</a:t>
            </a:r>
            <a:endParaRPr b="0" i="0" sz="1050" u="none" cap="none" strike="noStrike">
              <a:solidFill>
                <a:schemeClr val="dk1"/>
              </a:solidFill>
              <a:latin typeface="Calibri"/>
              <a:ea typeface="Calibri"/>
              <a:cs typeface="Calibri"/>
              <a:sym typeface="Calibri"/>
            </a:endParaRPr>
          </a:p>
        </p:txBody>
      </p:sp>
      <p:sp>
        <p:nvSpPr>
          <p:cNvPr id="32" name="Google Shape;32;p2"/>
          <p:cNvSpPr/>
          <p:nvPr/>
        </p:nvSpPr>
        <p:spPr>
          <a:xfrm>
            <a:off x="190500" y="2705100"/>
            <a:ext cx="4261991" cy="781050"/>
          </a:xfrm>
          <a:prstGeom prst="roundRect">
            <a:avLst>
              <a:gd fmla="val 9756" name="adj"/>
            </a:avLst>
          </a:prstGeom>
          <a:solidFill>
            <a:srgbClr val="D946EF">
              <a:alpha val="14901"/>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cxnSp>
        <p:nvCxnSpPr>
          <p:cNvPr id="33" name="Google Shape;33;p2"/>
          <p:cNvCxnSpPr/>
          <p:nvPr/>
        </p:nvCxnSpPr>
        <p:spPr>
          <a:xfrm>
            <a:off x="209550" y="2705100"/>
            <a:ext cx="0" cy="781050"/>
          </a:xfrm>
          <a:prstGeom prst="straightConnector1">
            <a:avLst/>
          </a:prstGeom>
          <a:noFill/>
          <a:ln cap="flat" cmpd="sng" w="38100">
            <a:solidFill>
              <a:srgbClr val="E879F9"/>
            </a:solidFill>
            <a:prstDash val="solid"/>
            <a:round/>
            <a:headEnd len="sm" w="sm" type="none"/>
            <a:tailEnd len="sm" w="sm" type="none"/>
          </a:ln>
        </p:spPr>
      </p:cxnSp>
      <p:sp>
        <p:nvSpPr>
          <p:cNvPr id="34" name="Google Shape;34;p2"/>
          <p:cNvSpPr/>
          <p:nvPr/>
        </p:nvSpPr>
        <p:spPr>
          <a:xfrm>
            <a:off x="381000" y="2838450"/>
            <a:ext cx="3997473" cy="266700"/>
          </a:xfrm>
          <a:prstGeom prst="rect">
            <a:avLst/>
          </a:prstGeom>
          <a:noFill/>
          <a:ln>
            <a:noFill/>
          </a:ln>
        </p:spPr>
        <p:txBody>
          <a:bodyPr anchorCtr="0" anchor="t" bIns="0" lIns="0" spcFirstLastPara="1" rIns="0" wrap="square" tIns="0">
            <a:noAutofit/>
          </a:bodyPr>
          <a:lstStyle/>
          <a:p>
            <a:pPr indent="0" lvl="0" marL="0" marR="0" rtl="0" algn="l">
              <a:lnSpc>
                <a:spcPct val="155555"/>
              </a:lnSpc>
              <a:spcBef>
                <a:spcPts val="0"/>
              </a:spcBef>
              <a:spcAft>
                <a:spcPts val="0"/>
              </a:spcAft>
              <a:buClr>
                <a:srgbClr val="2D1B4E"/>
              </a:buClr>
              <a:buSzPts val="1350"/>
              <a:buFont typeface="Arial"/>
              <a:buNone/>
            </a:pPr>
            <a:r>
              <a:rPr b="0" i="0" lang="en-US" sz="1350" u="none" cap="none" strike="noStrike">
                <a:solidFill>
                  <a:srgbClr val="2D1B4E"/>
                </a:solidFill>
                <a:latin typeface="Arial"/>
                <a:ea typeface="Arial"/>
                <a:cs typeface="Arial"/>
                <a:sym typeface="Arial"/>
              </a:rPr>
              <a:t>DEI Rollbacks</a:t>
            </a:r>
            <a:endParaRPr b="0" i="0" sz="1350" u="none" cap="none" strike="noStrike">
              <a:solidFill>
                <a:schemeClr val="dk1"/>
              </a:solidFill>
              <a:latin typeface="Calibri"/>
              <a:ea typeface="Calibri"/>
              <a:cs typeface="Calibri"/>
              <a:sym typeface="Calibri"/>
            </a:endParaRPr>
          </a:p>
        </p:txBody>
      </p:sp>
      <p:sp>
        <p:nvSpPr>
          <p:cNvPr id="35" name="Google Shape;35;p2"/>
          <p:cNvSpPr/>
          <p:nvPr/>
        </p:nvSpPr>
        <p:spPr>
          <a:xfrm>
            <a:off x="381000" y="3162300"/>
            <a:ext cx="3997473" cy="190500"/>
          </a:xfrm>
          <a:prstGeom prst="rect">
            <a:avLst/>
          </a:prstGeom>
          <a:noFill/>
          <a:ln>
            <a:noFill/>
          </a:ln>
        </p:spPr>
        <p:txBody>
          <a:bodyPr anchorCtr="0" anchor="t" bIns="0" lIns="0" spcFirstLastPara="1" rIns="0" wrap="square" tIns="0">
            <a:noAutofit/>
          </a:bodyPr>
          <a:lstStyle/>
          <a:p>
            <a:pPr indent="0" lvl="0" marL="0" marR="0" rtl="0" algn="l">
              <a:lnSpc>
                <a:spcPct val="142857"/>
              </a:lnSpc>
              <a:spcBef>
                <a:spcPts val="0"/>
              </a:spcBef>
              <a:spcAft>
                <a:spcPts val="0"/>
              </a:spcAft>
              <a:buClr>
                <a:srgbClr val="2D1B4E"/>
              </a:buClr>
              <a:buSzPts val="1050"/>
              <a:buFont typeface="Arial"/>
              <a:buNone/>
            </a:pPr>
            <a:r>
              <a:rPr b="0" i="0" lang="en-US" sz="1050" u="none" cap="none" strike="noStrike">
                <a:solidFill>
                  <a:srgbClr val="2D1B4E"/>
                </a:solidFill>
                <a:latin typeface="Arial"/>
                <a:ea typeface="Arial"/>
                <a:cs typeface="Arial"/>
                <a:sym typeface="Arial"/>
              </a:rPr>
              <a:t>Words being policed, programs being dismantled</a:t>
            </a:r>
            <a:endParaRPr b="0" i="0" sz="1050" u="none" cap="none" strike="noStrike">
              <a:solidFill>
                <a:schemeClr val="dk1"/>
              </a:solidFill>
              <a:latin typeface="Calibri"/>
              <a:ea typeface="Calibri"/>
              <a:cs typeface="Calibri"/>
              <a:sym typeface="Calibri"/>
            </a:endParaRPr>
          </a:p>
        </p:txBody>
      </p:sp>
      <p:sp>
        <p:nvSpPr>
          <p:cNvPr id="36" name="Google Shape;36;p2"/>
          <p:cNvSpPr/>
          <p:nvPr/>
        </p:nvSpPr>
        <p:spPr>
          <a:xfrm>
            <a:off x="190500" y="3619500"/>
            <a:ext cx="4261991" cy="781050"/>
          </a:xfrm>
          <a:prstGeom prst="roundRect">
            <a:avLst>
              <a:gd fmla="val 9756" name="adj"/>
            </a:avLst>
          </a:prstGeom>
          <a:solidFill>
            <a:srgbClr val="D946EF">
              <a:alpha val="14901"/>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cxnSp>
        <p:nvCxnSpPr>
          <p:cNvPr id="37" name="Google Shape;37;p2"/>
          <p:cNvCxnSpPr/>
          <p:nvPr/>
        </p:nvCxnSpPr>
        <p:spPr>
          <a:xfrm>
            <a:off x="209550" y="3619500"/>
            <a:ext cx="0" cy="781050"/>
          </a:xfrm>
          <a:prstGeom prst="straightConnector1">
            <a:avLst/>
          </a:prstGeom>
          <a:noFill/>
          <a:ln cap="flat" cmpd="sng" w="38100">
            <a:solidFill>
              <a:srgbClr val="A78BFA"/>
            </a:solidFill>
            <a:prstDash val="solid"/>
            <a:round/>
            <a:headEnd len="sm" w="sm" type="none"/>
            <a:tailEnd len="sm" w="sm" type="none"/>
          </a:ln>
        </p:spPr>
      </p:cxnSp>
      <p:sp>
        <p:nvSpPr>
          <p:cNvPr id="38" name="Google Shape;38;p2"/>
          <p:cNvSpPr/>
          <p:nvPr/>
        </p:nvSpPr>
        <p:spPr>
          <a:xfrm>
            <a:off x="381000" y="3752850"/>
            <a:ext cx="3997473" cy="266700"/>
          </a:xfrm>
          <a:prstGeom prst="rect">
            <a:avLst/>
          </a:prstGeom>
          <a:noFill/>
          <a:ln>
            <a:noFill/>
          </a:ln>
        </p:spPr>
        <p:txBody>
          <a:bodyPr anchorCtr="0" anchor="t" bIns="0" lIns="0" spcFirstLastPara="1" rIns="0" wrap="square" tIns="0">
            <a:noAutofit/>
          </a:bodyPr>
          <a:lstStyle/>
          <a:p>
            <a:pPr indent="0" lvl="0" marL="0" marR="0" rtl="0" algn="l">
              <a:lnSpc>
                <a:spcPct val="155555"/>
              </a:lnSpc>
              <a:spcBef>
                <a:spcPts val="0"/>
              </a:spcBef>
              <a:spcAft>
                <a:spcPts val="0"/>
              </a:spcAft>
              <a:buClr>
                <a:srgbClr val="2D1B4E"/>
              </a:buClr>
              <a:buSzPts val="1350"/>
              <a:buFont typeface="Arial"/>
              <a:buNone/>
            </a:pPr>
            <a:r>
              <a:rPr b="0" i="0" lang="en-US" sz="1350" u="none" cap="none" strike="noStrike">
                <a:solidFill>
                  <a:srgbClr val="2D1B4E"/>
                </a:solidFill>
                <a:latin typeface="Arial"/>
                <a:ea typeface="Arial"/>
                <a:cs typeface="Arial"/>
                <a:sym typeface="Arial"/>
              </a:rPr>
              <a:t>Identity Under Attack</a:t>
            </a:r>
            <a:endParaRPr b="0" i="0" sz="1350" u="none" cap="none" strike="noStrike">
              <a:solidFill>
                <a:schemeClr val="dk1"/>
              </a:solidFill>
              <a:latin typeface="Calibri"/>
              <a:ea typeface="Calibri"/>
              <a:cs typeface="Calibri"/>
              <a:sym typeface="Calibri"/>
            </a:endParaRPr>
          </a:p>
        </p:txBody>
      </p:sp>
      <p:sp>
        <p:nvSpPr>
          <p:cNvPr id="39" name="Google Shape;39;p2"/>
          <p:cNvSpPr/>
          <p:nvPr/>
        </p:nvSpPr>
        <p:spPr>
          <a:xfrm>
            <a:off x="381000" y="4076700"/>
            <a:ext cx="3997473" cy="190500"/>
          </a:xfrm>
          <a:prstGeom prst="rect">
            <a:avLst/>
          </a:prstGeom>
          <a:noFill/>
          <a:ln>
            <a:noFill/>
          </a:ln>
        </p:spPr>
        <p:txBody>
          <a:bodyPr anchorCtr="0" anchor="t" bIns="0" lIns="0" spcFirstLastPara="1" rIns="0" wrap="square" tIns="0">
            <a:noAutofit/>
          </a:bodyPr>
          <a:lstStyle/>
          <a:p>
            <a:pPr indent="0" lvl="0" marL="0" marR="0" rtl="0" algn="l">
              <a:lnSpc>
                <a:spcPct val="142857"/>
              </a:lnSpc>
              <a:spcBef>
                <a:spcPts val="0"/>
              </a:spcBef>
              <a:spcAft>
                <a:spcPts val="0"/>
              </a:spcAft>
              <a:buClr>
                <a:srgbClr val="2D1B4E"/>
              </a:buClr>
              <a:buSzPts val="1050"/>
              <a:buFont typeface="Arial"/>
              <a:buNone/>
            </a:pPr>
            <a:r>
              <a:rPr b="0" i="0" lang="en-US" sz="1050" u="none" cap="none" strike="noStrike">
                <a:solidFill>
                  <a:srgbClr val="2D1B4E"/>
                </a:solidFill>
                <a:latin typeface="Arial"/>
                <a:ea typeface="Arial"/>
                <a:cs typeface="Arial"/>
                <a:sym typeface="Arial"/>
              </a:rPr>
              <a:t>Who we are and who we serve being questioned</a:t>
            </a:r>
            <a:endParaRPr b="0" i="0" sz="1050" u="none" cap="none" strike="noStrike">
              <a:solidFill>
                <a:schemeClr val="dk1"/>
              </a:solidFill>
              <a:latin typeface="Calibri"/>
              <a:ea typeface="Calibri"/>
              <a:cs typeface="Calibri"/>
              <a:sym typeface="Calibri"/>
            </a:endParaRPr>
          </a:p>
        </p:txBody>
      </p:sp>
      <p:pic>
        <p:nvPicPr>
          <p:cNvPr descr="/tmp/rasterized-gradient-1c4fe0bf.png" id="40" name="Google Shape;40;p2"/>
          <p:cNvPicPr preferRelativeResize="0"/>
          <p:nvPr/>
        </p:nvPicPr>
        <p:blipFill rotWithShape="1">
          <a:blip r:embed="rId4">
            <a:alphaModFix/>
          </a:blip>
          <a:srcRect b="0" l="0" r="0" t="0"/>
          <a:stretch/>
        </p:blipFill>
        <p:spPr>
          <a:xfrm>
            <a:off x="4681091" y="2238375"/>
            <a:ext cx="4272409" cy="1714500"/>
          </a:xfrm>
          <a:prstGeom prst="rect">
            <a:avLst/>
          </a:prstGeom>
          <a:noFill/>
          <a:ln>
            <a:noFill/>
          </a:ln>
        </p:spPr>
      </p:pic>
      <p:sp>
        <p:nvSpPr>
          <p:cNvPr id="41" name="Google Shape;41;p2"/>
          <p:cNvSpPr/>
          <p:nvPr/>
        </p:nvSpPr>
        <p:spPr>
          <a:xfrm>
            <a:off x="4832677" y="2428875"/>
            <a:ext cx="3969237" cy="266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2D1B4E"/>
              </a:buClr>
              <a:buSzPts val="1500"/>
              <a:buFont typeface="Arial"/>
              <a:buNone/>
            </a:pPr>
            <a:r>
              <a:rPr b="0" i="0" lang="en-US" sz="1500" u="none" cap="none" strike="noStrike">
                <a:solidFill>
                  <a:srgbClr val="2D1B4E"/>
                </a:solidFill>
                <a:latin typeface="Arial"/>
                <a:ea typeface="Arial"/>
                <a:cs typeface="Arial"/>
                <a:sym typeface="Arial"/>
              </a:rPr>
              <a:t>This is not just organizational stress.</a:t>
            </a:r>
            <a:endParaRPr b="0" i="0" sz="1500" u="none" cap="none" strike="noStrike">
              <a:solidFill>
                <a:schemeClr val="dk1"/>
              </a:solidFill>
              <a:latin typeface="Calibri"/>
              <a:ea typeface="Calibri"/>
              <a:cs typeface="Calibri"/>
              <a:sym typeface="Calibri"/>
            </a:endParaRPr>
          </a:p>
        </p:txBody>
      </p:sp>
      <p:sp>
        <p:nvSpPr>
          <p:cNvPr id="42" name="Google Shape;42;p2"/>
          <p:cNvSpPr/>
          <p:nvPr/>
        </p:nvSpPr>
        <p:spPr>
          <a:xfrm>
            <a:off x="4832677" y="2962275"/>
            <a:ext cx="3969237" cy="266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2D1B4E"/>
              </a:buClr>
              <a:buSzPts val="1500"/>
              <a:buFont typeface="Arial"/>
              <a:buNone/>
            </a:pPr>
            <a:r>
              <a:rPr b="0" i="0" lang="en-US" sz="1500" u="none" cap="none" strike="noStrike">
                <a:solidFill>
                  <a:srgbClr val="2D1B4E"/>
                </a:solidFill>
                <a:latin typeface="Arial"/>
                <a:ea typeface="Arial"/>
                <a:cs typeface="Arial"/>
                <a:sym typeface="Arial"/>
              </a:rPr>
              <a:t>This is trauma—</a:t>
            </a:r>
            <a:endParaRPr b="0" i="0" sz="1500" u="none" cap="none" strike="noStrike">
              <a:solidFill>
                <a:schemeClr val="dk1"/>
              </a:solidFill>
              <a:latin typeface="Calibri"/>
              <a:ea typeface="Calibri"/>
              <a:cs typeface="Calibri"/>
              <a:sym typeface="Calibri"/>
            </a:endParaRPr>
          </a:p>
        </p:txBody>
      </p:sp>
      <p:sp>
        <p:nvSpPr>
          <p:cNvPr id="43" name="Google Shape;43;p2"/>
          <p:cNvSpPr/>
          <p:nvPr/>
        </p:nvSpPr>
        <p:spPr>
          <a:xfrm>
            <a:off x="4832677" y="3457575"/>
            <a:ext cx="3969237" cy="3048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Clr>
                <a:srgbClr val="FBBF24"/>
              </a:buClr>
              <a:buSzPts val="1800"/>
              <a:buFont typeface="Arial"/>
              <a:buNone/>
            </a:pPr>
            <a:r>
              <a:rPr b="0" i="0" lang="en-US" sz="1800" u="none" cap="none" strike="noStrike">
                <a:solidFill>
                  <a:srgbClr val="FBBF24"/>
                </a:solidFill>
                <a:latin typeface="Arial"/>
                <a:ea typeface="Arial"/>
                <a:cs typeface="Arial"/>
                <a:sym typeface="Arial"/>
              </a:rPr>
              <a:t>collective, systemic, and personal.</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E5"/>
        </a:solidFill>
      </p:bgPr>
    </p:bg>
    <p:spTree>
      <p:nvGrpSpPr>
        <p:cNvPr id="48" name="Shape 48"/>
        <p:cNvGrpSpPr/>
        <p:nvPr/>
      </p:nvGrpSpPr>
      <p:grpSpPr>
        <a:xfrm>
          <a:off x="0" y="0"/>
          <a:ext cx="0" cy="0"/>
          <a:chOff x="0" y="0"/>
          <a:chExt cx="0" cy="0"/>
        </a:xfrm>
      </p:grpSpPr>
      <p:sp>
        <p:nvSpPr>
          <p:cNvPr id="49" name="Google Shape;49;p3"/>
          <p:cNvSpPr/>
          <p:nvPr/>
        </p:nvSpPr>
        <p:spPr>
          <a:xfrm>
            <a:off x="285750" y="228600"/>
            <a:ext cx="4993767" cy="381000"/>
          </a:xfrm>
          <a:prstGeom prst="rect">
            <a:avLst/>
          </a:prstGeom>
          <a:noFill/>
          <a:ln>
            <a:noFill/>
          </a:ln>
        </p:spPr>
        <p:txBody>
          <a:bodyPr anchorCtr="0" anchor="t" bIns="0" lIns="0" spcFirstLastPara="1" rIns="0" wrap="square" tIns="0">
            <a:noAutofit/>
          </a:bodyPr>
          <a:lstStyle/>
          <a:p>
            <a:pPr indent="0" lvl="0" marL="0" marR="0" rtl="0" algn="l">
              <a:lnSpc>
                <a:spcPct val="111111"/>
              </a:lnSpc>
              <a:spcBef>
                <a:spcPts val="0"/>
              </a:spcBef>
              <a:spcAft>
                <a:spcPts val="0"/>
              </a:spcAft>
              <a:buClr>
                <a:srgbClr val="2D1B4E"/>
              </a:buClr>
              <a:buSzPts val="2700"/>
              <a:buFont typeface="Georgia"/>
              <a:buNone/>
            </a:pPr>
            <a:r>
              <a:rPr b="1" i="0" lang="en-US" sz="2700" u="none" cap="none" strike="noStrike">
                <a:solidFill>
                  <a:srgbClr val="2D1B4E"/>
                </a:solidFill>
                <a:latin typeface="Georgia"/>
                <a:ea typeface="Georgia"/>
                <a:cs typeface="Georgia"/>
                <a:sym typeface="Georgia"/>
              </a:rPr>
              <a:t>What is Post-Traumatic Growth?</a:t>
            </a:r>
            <a:endParaRPr b="0" i="0" sz="2700" u="none" cap="none" strike="noStrike">
              <a:solidFill>
                <a:schemeClr val="dk1"/>
              </a:solidFill>
              <a:latin typeface="Calibri"/>
              <a:ea typeface="Calibri"/>
              <a:cs typeface="Calibri"/>
              <a:sym typeface="Calibri"/>
            </a:endParaRPr>
          </a:p>
        </p:txBody>
      </p:sp>
      <p:sp>
        <p:nvSpPr>
          <p:cNvPr id="50" name="Google Shape;50;p3"/>
          <p:cNvSpPr/>
          <p:nvPr/>
        </p:nvSpPr>
        <p:spPr>
          <a:xfrm>
            <a:off x="285750" y="666750"/>
            <a:ext cx="8743950" cy="2667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Clr>
                <a:srgbClr val="D946EF"/>
              </a:buClr>
              <a:buSzPts val="1500"/>
              <a:buFont typeface="Arial"/>
              <a:buNone/>
            </a:pPr>
            <a:r>
              <a:rPr b="0" i="0" lang="en-US" sz="1500" u="none" cap="none" strike="noStrike">
                <a:solidFill>
                  <a:srgbClr val="D946EF"/>
                </a:solidFill>
                <a:latin typeface="Arial"/>
                <a:ea typeface="Arial"/>
                <a:cs typeface="Arial"/>
                <a:sym typeface="Arial"/>
              </a:rPr>
              <a:t>Beyond survival to transformation</a:t>
            </a:r>
            <a:endParaRPr b="0" i="0" sz="1500" u="none" cap="none" strike="noStrike">
              <a:solidFill>
                <a:schemeClr val="dk1"/>
              </a:solidFill>
              <a:latin typeface="Calibri"/>
              <a:ea typeface="Calibri"/>
              <a:cs typeface="Calibri"/>
              <a:sym typeface="Calibri"/>
            </a:endParaRPr>
          </a:p>
        </p:txBody>
      </p:sp>
      <p:pic>
        <p:nvPicPr>
          <p:cNvPr descr="/tmp/rasterized-gradient-e907e414.png" id="51" name="Google Shape;51;p3"/>
          <p:cNvPicPr preferRelativeResize="0"/>
          <p:nvPr/>
        </p:nvPicPr>
        <p:blipFill rotWithShape="1">
          <a:blip r:embed="rId3">
            <a:alphaModFix/>
          </a:blip>
          <a:srcRect b="0" l="0" r="0" t="0"/>
          <a:stretch/>
        </p:blipFill>
        <p:spPr>
          <a:xfrm>
            <a:off x="381000" y="1562100"/>
            <a:ext cx="8382000" cy="952500"/>
          </a:xfrm>
          <a:prstGeom prst="rect">
            <a:avLst/>
          </a:prstGeom>
          <a:noFill/>
          <a:ln>
            <a:noFill/>
          </a:ln>
        </p:spPr>
      </p:pic>
      <p:sp>
        <p:nvSpPr>
          <p:cNvPr id="52" name="Google Shape;52;p3"/>
          <p:cNvSpPr/>
          <p:nvPr/>
        </p:nvSpPr>
        <p:spPr>
          <a:xfrm>
            <a:off x="609600" y="1752600"/>
            <a:ext cx="8083296" cy="5715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Clr>
                <a:srgbClr val="D946EF"/>
              </a:buClr>
              <a:buSzPts val="1500"/>
              <a:buFont typeface="Arial"/>
              <a:buNone/>
            </a:pPr>
            <a:r>
              <a:rPr b="1" i="0" lang="en-US" sz="1500" u="none" cap="none" strike="noStrike">
                <a:solidFill>
                  <a:srgbClr val="D946EF"/>
                </a:solidFill>
                <a:latin typeface="Arial"/>
                <a:ea typeface="Arial"/>
                <a:cs typeface="Arial"/>
                <a:sym typeface="Arial"/>
              </a:rPr>
              <a:t>Post-Traumatic Growth (PTG)</a:t>
            </a:r>
            <a:r>
              <a:rPr b="0" i="0" lang="en-US" sz="1500" u="none" cap="none" strike="noStrike">
                <a:solidFill>
                  <a:srgbClr val="2D1B4E"/>
                </a:solidFill>
                <a:latin typeface="Arial"/>
                <a:ea typeface="Arial"/>
                <a:cs typeface="Arial"/>
                <a:sym typeface="Arial"/>
              </a:rPr>
              <a:t> is the positive psychological change that can emerge from the struggle with highly challenging life circumstances.</a:t>
            </a:r>
            <a:endParaRPr b="0" i="0" sz="1500" u="none" cap="none" strike="noStrike">
              <a:solidFill>
                <a:schemeClr val="dk1"/>
              </a:solidFill>
              <a:latin typeface="Calibri"/>
              <a:ea typeface="Calibri"/>
              <a:cs typeface="Calibri"/>
              <a:sym typeface="Calibri"/>
            </a:endParaRPr>
          </a:p>
        </p:txBody>
      </p:sp>
      <p:sp>
        <p:nvSpPr>
          <p:cNvPr id="53" name="Google Shape;53;p3"/>
          <p:cNvSpPr/>
          <p:nvPr/>
        </p:nvSpPr>
        <p:spPr>
          <a:xfrm>
            <a:off x="381000" y="2667000"/>
            <a:ext cx="4095750" cy="1504950"/>
          </a:xfrm>
          <a:prstGeom prst="roundRect">
            <a:avLst>
              <a:gd fmla="val 5063" name="adj"/>
            </a:avLst>
          </a:prstGeom>
          <a:solidFill>
            <a:srgbClr val="DDD6F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4" name="Google Shape;54;p3"/>
          <p:cNvSpPr/>
          <p:nvPr/>
        </p:nvSpPr>
        <p:spPr>
          <a:xfrm>
            <a:off x="552450" y="2838450"/>
            <a:ext cx="3827907" cy="266700"/>
          </a:xfrm>
          <a:prstGeom prst="rect">
            <a:avLst/>
          </a:prstGeom>
          <a:noFill/>
          <a:ln>
            <a:noFill/>
          </a:ln>
        </p:spPr>
        <p:txBody>
          <a:bodyPr anchorCtr="0" anchor="t" bIns="0" lIns="0" spcFirstLastPara="1" rIns="0" wrap="square" tIns="0">
            <a:noAutofit/>
          </a:bodyPr>
          <a:lstStyle/>
          <a:p>
            <a:pPr indent="0" lvl="0" marL="0" marR="0" rtl="0" algn="l">
              <a:lnSpc>
                <a:spcPct val="155555"/>
              </a:lnSpc>
              <a:spcBef>
                <a:spcPts val="0"/>
              </a:spcBef>
              <a:spcAft>
                <a:spcPts val="0"/>
              </a:spcAft>
              <a:buClr>
                <a:srgbClr val="FBBF24"/>
              </a:buClr>
              <a:buSzPts val="1350"/>
              <a:buFont typeface="Arial"/>
              <a:buNone/>
            </a:pPr>
            <a:r>
              <a:rPr b="0" i="0" lang="en-US" sz="1350" u="none" cap="none" strike="noStrike">
                <a:solidFill>
                  <a:srgbClr val="FBBF24"/>
                </a:solidFill>
                <a:latin typeface="Arial"/>
                <a:ea typeface="Arial"/>
                <a:cs typeface="Arial"/>
                <a:sym typeface="Arial"/>
              </a:rPr>
              <a:t>Key Distinction</a:t>
            </a:r>
            <a:endParaRPr b="0" i="0" sz="1350" u="none" cap="none" strike="noStrike">
              <a:solidFill>
                <a:schemeClr val="dk1"/>
              </a:solidFill>
              <a:latin typeface="Calibri"/>
              <a:ea typeface="Calibri"/>
              <a:cs typeface="Calibri"/>
              <a:sym typeface="Calibri"/>
            </a:endParaRPr>
          </a:p>
        </p:txBody>
      </p:sp>
      <p:sp>
        <p:nvSpPr>
          <p:cNvPr id="55" name="Google Shape;55;p3"/>
          <p:cNvSpPr/>
          <p:nvPr/>
        </p:nvSpPr>
        <p:spPr>
          <a:xfrm>
            <a:off x="552450" y="3200400"/>
            <a:ext cx="3827907" cy="8001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Clr>
                <a:srgbClr val="2D1B4E"/>
              </a:buClr>
              <a:buSzPts val="1500"/>
              <a:buFont typeface="Arial"/>
              <a:buNone/>
            </a:pPr>
            <a:r>
              <a:rPr b="0" i="0" lang="en-US" sz="1500" u="none" cap="none" strike="noStrike">
                <a:solidFill>
                  <a:srgbClr val="2D1B4E"/>
                </a:solidFill>
                <a:latin typeface="Arial"/>
                <a:ea typeface="Arial"/>
                <a:cs typeface="Arial"/>
                <a:sym typeface="Arial"/>
              </a:rPr>
              <a:t>PTG is not about returning to baseline. It's about </a:t>
            </a:r>
            <a:r>
              <a:rPr b="1" i="0" lang="en-US" sz="1500" u="none" cap="none" strike="noStrike">
                <a:solidFill>
                  <a:srgbClr val="2D1B4E"/>
                </a:solidFill>
                <a:latin typeface="Arial"/>
                <a:ea typeface="Arial"/>
                <a:cs typeface="Arial"/>
                <a:sym typeface="Arial"/>
              </a:rPr>
              <a:t>transformation</a:t>
            </a:r>
            <a:r>
              <a:rPr b="0" i="0" lang="en-US" sz="1500" u="none" cap="none" strike="noStrike">
                <a:solidFill>
                  <a:srgbClr val="2D1B4E"/>
                </a:solidFill>
                <a:latin typeface="Arial"/>
                <a:ea typeface="Arial"/>
                <a:cs typeface="Arial"/>
                <a:sym typeface="Arial"/>
              </a:rPr>
              <a:t>—emerging with new understanding, capabilities, and purpose.</a:t>
            </a:r>
            <a:endParaRPr b="0" i="0" sz="1500" u="none" cap="none" strike="noStrike">
              <a:solidFill>
                <a:schemeClr val="dk1"/>
              </a:solidFill>
              <a:latin typeface="Calibri"/>
              <a:ea typeface="Calibri"/>
              <a:cs typeface="Calibri"/>
              <a:sym typeface="Calibri"/>
            </a:endParaRPr>
          </a:p>
        </p:txBody>
      </p:sp>
      <p:sp>
        <p:nvSpPr>
          <p:cNvPr id="56" name="Google Shape;56;p3"/>
          <p:cNvSpPr/>
          <p:nvPr/>
        </p:nvSpPr>
        <p:spPr>
          <a:xfrm>
            <a:off x="4667250" y="2667000"/>
            <a:ext cx="4095750" cy="1504950"/>
          </a:xfrm>
          <a:prstGeom prst="roundRect">
            <a:avLst>
              <a:gd fmla="val 5063" name="adj"/>
            </a:avLst>
          </a:prstGeom>
          <a:solidFill>
            <a:srgbClr val="DDD6F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7" name="Google Shape;57;p3"/>
          <p:cNvSpPr/>
          <p:nvPr/>
        </p:nvSpPr>
        <p:spPr>
          <a:xfrm>
            <a:off x="4838700" y="2838450"/>
            <a:ext cx="3827907" cy="266700"/>
          </a:xfrm>
          <a:prstGeom prst="rect">
            <a:avLst/>
          </a:prstGeom>
          <a:noFill/>
          <a:ln>
            <a:noFill/>
          </a:ln>
        </p:spPr>
        <p:txBody>
          <a:bodyPr anchorCtr="0" anchor="t" bIns="0" lIns="0" spcFirstLastPara="1" rIns="0" wrap="square" tIns="0">
            <a:noAutofit/>
          </a:bodyPr>
          <a:lstStyle/>
          <a:p>
            <a:pPr indent="0" lvl="0" marL="0" marR="0" rtl="0" algn="l">
              <a:lnSpc>
                <a:spcPct val="155555"/>
              </a:lnSpc>
              <a:spcBef>
                <a:spcPts val="0"/>
              </a:spcBef>
              <a:spcAft>
                <a:spcPts val="0"/>
              </a:spcAft>
              <a:buClr>
                <a:srgbClr val="FBBF24"/>
              </a:buClr>
              <a:buSzPts val="1350"/>
              <a:buFont typeface="Arial"/>
              <a:buNone/>
            </a:pPr>
            <a:r>
              <a:rPr b="0" i="0" lang="en-US" sz="1350" u="none" cap="none" strike="noStrike">
                <a:solidFill>
                  <a:srgbClr val="FBBF24"/>
                </a:solidFill>
                <a:latin typeface="Arial"/>
                <a:ea typeface="Arial"/>
                <a:cs typeface="Arial"/>
                <a:sym typeface="Arial"/>
              </a:rPr>
              <a:t>For BIPOC Professionals</a:t>
            </a:r>
            <a:endParaRPr b="0" i="0" sz="1350" u="none" cap="none" strike="noStrike">
              <a:solidFill>
                <a:schemeClr val="dk1"/>
              </a:solidFill>
              <a:latin typeface="Calibri"/>
              <a:ea typeface="Calibri"/>
              <a:cs typeface="Calibri"/>
              <a:sym typeface="Calibri"/>
            </a:endParaRPr>
          </a:p>
        </p:txBody>
      </p:sp>
      <p:sp>
        <p:nvSpPr>
          <p:cNvPr id="58" name="Google Shape;58;p3"/>
          <p:cNvSpPr/>
          <p:nvPr/>
        </p:nvSpPr>
        <p:spPr>
          <a:xfrm>
            <a:off x="4838700" y="3200400"/>
            <a:ext cx="3827907" cy="8001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Clr>
                <a:srgbClr val="2D1B4E"/>
              </a:buClr>
              <a:buSzPts val="1500"/>
              <a:buFont typeface="Arial"/>
              <a:buNone/>
            </a:pPr>
            <a:r>
              <a:rPr b="0" i="0" lang="en-US" sz="1500" u="none" cap="none" strike="noStrike">
                <a:solidFill>
                  <a:srgbClr val="2D1B4E"/>
                </a:solidFill>
                <a:latin typeface="Arial"/>
                <a:ea typeface="Arial"/>
                <a:cs typeface="Arial"/>
                <a:sym typeface="Arial"/>
              </a:rPr>
              <a:t>Our communities have always transformed adversity into advancement. PTG gives us </a:t>
            </a:r>
            <a:r>
              <a:rPr b="1" i="0" lang="en-US" sz="1500" u="none" cap="none" strike="noStrike">
                <a:solidFill>
                  <a:srgbClr val="2D1B4E"/>
                </a:solidFill>
                <a:latin typeface="Arial"/>
                <a:ea typeface="Arial"/>
                <a:cs typeface="Arial"/>
                <a:sym typeface="Arial"/>
              </a:rPr>
              <a:t>language</a:t>
            </a:r>
            <a:r>
              <a:rPr b="0" i="0" lang="en-US" sz="1500" u="none" cap="none" strike="noStrike">
                <a:solidFill>
                  <a:srgbClr val="2D1B4E"/>
                </a:solidFill>
                <a:latin typeface="Arial"/>
                <a:ea typeface="Arial"/>
                <a:cs typeface="Arial"/>
                <a:sym typeface="Arial"/>
              </a:rPr>
              <a:t> for what we've always done.</a:t>
            </a:r>
            <a:endParaRPr b="0" i="0" sz="1500" u="none" cap="none" strike="noStrike">
              <a:solidFill>
                <a:schemeClr val="dk1"/>
              </a:solidFill>
              <a:latin typeface="Calibri"/>
              <a:ea typeface="Calibri"/>
              <a:cs typeface="Calibri"/>
              <a:sym typeface="Calibri"/>
            </a:endParaRPr>
          </a:p>
        </p:txBody>
      </p:sp>
      <p:sp>
        <p:nvSpPr>
          <p:cNvPr id="59" name="Google Shape;59;p3"/>
          <p:cNvSpPr/>
          <p:nvPr/>
        </p:nvSpPr>
        <p:spPr>
          <a:xfrm>
            <a:off x="297180" y="4324350"/>
            <a:ext cx="8549640" cy="266700"/>
          </a:xfrm>
          <a:prstGeom prst="rect">
            <a:avLst/>
          </a:prstGeom>
          <a:noFill/>
          <a:ln>
            <a:noFill/>
          </a:ln>
        </p:spPr>
        <p:txBody>
          <a:bodyPr anchorCtr="0" anchor="t" bIns="0" lIns="0" spcFirstLastPara="1" rIns="0" wrap="square" tIns="0">
            <a:noAutofit/>
          </a:bodyPr>
          <a:lstStyle/>
          <a:p>
            <a:pPr indent="0" lvl="0" marL="0" marR="0" rtl="0" algn="ctr">
              <a:lnSpc>
                <a:spcPct val="155555"/>
              </a:lnSpc>
              <a:spcBef>
                <a:spcPts val="0"/>
              </a:spcBef>
              <a:spcAft>
                <a:spcPts val="0"/>
              </a:spcAft>
              <a:buClr>
                <a:srgbClr val="A78BFA"/>
              </a:buClr>
              <a:buSzPts val="1350"/>
              <a:buFont typeface="Arial"/>
              <a:buNone/>
            </a:pPr>
            <a:r>
              <a:rPr b="0" i="1" lang="en-US" sz="1350" u="none" cap="none" strike="noStrike">
                <a:solidFill>
                  <a:srgbClr val="A78BFA"/>
                </a:solidFill>
                <a:latin typeface="Arial"/>
                <a:ea typeface="Arial"/>
                <a:cs typeface="Arial"/>
                <a:sym typeface="Arial"/>
              </a:rPr>
              <a:t>"We are not just surviving. We are becoming."</a:t>
            </a:r>
            <a:endParaRPr b="0" i="0" sz="135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E5"/>
        </a:solidFill>
      </p:bgPr>
    </p:bg>
    <p:spTree>
      <p:nvGrpSpPr>
        <p:cNvPr id="64" name="Shape 64"/>
        <p:cNvGrpSpPr/>
        <p:nvPr/>
      </p:nvGrpSpPr>
      <p:grpSpPr>
        <a:xfrm>
          <a:off x="0" y="0"/>
          <a:ext cx="0" cy="0"/>
          <a:chOff x="0" y="0"/>
          <a:chExt cx="0" cy="0"/>
        </a:xfrm>
      </p:grpSpPr>
      <p:sp>
        <p:nvSpPr>
          <p:cNvPr id="65" name="Google Shape;65;p4"/>
          <p:cNvSpPr/>
          <p:nvPr/>
        </p:nvSpPr>
        <p:spPr>
          <a:xfrm>
            <a:off x="285750" y="228600"/>
            <a:ext cx="4381691" cy="381000"/>
          </a:xfrm>
          <a:prstGeom prst="rect">
            <a:avLst/>
          </a:prstGeom>
          <a:noFill/>
          <a:ln>
            <a:noFill/>
          </a:ln>
        </p:spPr>
        <p:txBody>
          <a:bodyPr anchorCtr="0" anchor="t" bIns="0" lIns="0" spcFirstLastPara="1" rIns="0" wrap="square" tIns="0">
            <a:noAutofit/>
          </a:bodyPr>
          <a:lstStyle/>
          <a:p>
            <a:pPr indent="0" lvl="0" marL="0" marR="0" rtl="0" algn="l">
              <a:lnSpc>
                <a:spcPct val="111111"/>
              </a:lnSpc>
              <a:spcBef>
                <a:spcPts val="0"/>
              </a:spcBef>
              <a:spcAft>
                <a:spcPts val="0"/>
              </a:spcAft>
              <a:buClr>
                <a:srgbClr val="2D1B4E"/>
              </a:buClr>
              <a:buSzPts val="2700"/>
              <a:buFont typeface="Georgia"/>
              <a:buNone/>
            </a:pPr>
            <a:r>
              <a:rPr b="1" i="0" lang="en-US" sz="2700" u="none" cap="none" strike="noStrike">
                <a:solidFill>
                  <a:srgbClr val="2D1B4E"/>
                </a:solidFill>
                <a:latin typeface="Georgia"/>
                <a:ea typeface="Georgia"/>
                <a:cs typeface="Georgia"/>
                <a:sym typeface="Georgia"/>
              </a:rPr>
              <a:t>Growth vs. Resilience</a:t>
            </a:r>
            <a:endParaRPr b="0" i="0" sz="2700" u="none" cap="none" strike="noStrike">
              <a:solidFill>
                <a:schemeClr val="dk1"/>
              </a:solidFill>
              <a:latin typeface="Calibri"/>
              <a:ea typeface="Calibri"/>
              <a:cs typeface="Calibri"/>
              <a:sym typeface="Calibri"/>
            </a:endParaRPr>
          </a:p>
        </p:txBody>
      </p:sp>
      <p:sp>
        <p:nvSpPr>
          <p:cNvPr id="66" name="Google Shape;66;p4"/>
          <p:cNvSpPr/>
          <p:nvPr/>
        </p:nvSpPr>
        <p:spPr>
          <a:xfrm>
            <a:off x="285750" y="666750"/>
            <a:ext cx="8743950" cy="2667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Clr>
                <a:srgbClr val="D946EF"/>
              </a:buClr>
              <a:buSzPts val="1500"/>
              <a:buFont typeface="Arial"/>
              <a:buNone/>
            </a:pPr>
            <a:r>
              <a:rPr b="0" i="0" lang="en-US" sz="1500" u="none" cap="none" strike="noStrike">
                <a:solidFill>
                  <a:srgbClr val="D946EF"/>
                </a:solidFill>
                <a:latin typeface="Arial"/>
                <a:ea typeface="Arial"/>
                <a:cs typeface="Arial"/>
                <a:sym typeface="Arial"/>
              </a:rPr>
              <a:t>Understanding the difference</a:t>
            </a:r>
            <a:endParaRPr b="0" i="0" sz="1500" u="none" cap="none" strike="noStrike">
              <a:solidFill>
                <a:schemeClr val="dk1"/>
              </a:solidFill>
              <a:latin typeface="Calibri"/>
              <a:ea typeface="Calibri"/>
              <a:cs typeface="Calibri"/>
              <a:sym typeface="Calibri"/>
            </a:endParaRPr>
          </a:p>
        </p:txBody>
      </p:sp>
      <p:sp>
        <p:nvSpPr>
          <p:cNvPr id="67" name="Google Shape;67;p4"/>
          <p:cNvSpPr/>
          <p:nvPr/>
        </p:nvSpPr>
        <p:spPr>
          <a:xfrm>
            <a:off x="285750" y="1652588"/>
            <a:ext cx="3729038" cy="2809875"/>
          </a:xfrm>
          <a:prstGeom prst="roundRect">
            <a:avLst>
              <a:gd fmla="val 2712" name="adj"/>
            </a:avLst>
          </a:prstGeom>
          <a:solidFill>
            <a:srgbClr val="DDD6F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8" name="Google Shape;68;p4"/>
          <p:cNvSpPr/>
          <p:nvPr/>
        </p:nvSpPr>
        <p:spPr>
          <a:xfrm>
            <a:off x="442770" y="1843088"/>
            <a:ext cx="3414998" cy="266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A78BFA"/>
              </a:buClr>
              <a:buSzPts val="1500"/>
              <a:buFont typeface="Arial"/>
              <a:buNone/>
            </a:pPr>
            <a:r>
              <a:rPr b="0" i="0" lang="en-US" sz="1500" u="none" cap="none" strike="noStrike">
                <a:solidFill>
                  <a:srgbClr val="A78BFA"/>
                </a:solidFill>
                <a:latin typeface="Arial"/>
                <a:ea typeface="Arial"/>
                <a:cs typeface="Arial"/>
                <a:sym typeface="Arial"/>
              </a:rPr>
              <a:t>Resilience</a:t>
            </a:r>
            <a:endParaRPr b="0" i="0" sz="1500" u="none" cap="none" strike="noStrike">
              <a:solidFill>
                <a:schemeClr val="dk1"/>
              </a:solidFill>
              <a:latin typeface="Calibri"/>
              <a:ea typeface="Calibri"/>
              <a:cs typeface="Calibri"/>
              <a:sym typeface="Calibri"/>
            </a:endParaRPr>
          </a:p>
        </p:txBody>
      </p:sp>
      <p:sp>
        <p:nvSpPr>
          <p:cNvPr id="69" name="Google Shape;69;p4"/>
          <p:cNvSpPr/>
          <p:nvPr/>
        </p:nvSpPr>
        <p:spPr>
          <a:xfrm>
            <a:off x="476250" y="2262188"/>
            <a:ext cx="3348038" cy="1466850"/>
          </a:xfrm>
          <a:prstGeom prst="rect">
            <a:avLst/>
          </a:prstGeom>
          <a:noFill/>
          <a:ln>
            <a:noFill/>
          </a:ln>
        </p:spPr>
        <p:txBody>
          <a:bodyPr anchorCtr="0" anchor="t" bIns="0" lIns="95250" spcFirstLastPara="1" rIns="0" wrap="square" tIns="0">
            <a:noAutofit/>
          </a:bodyPr>
          <a:lstStyle/>
          <a:p>
            <a:pPr indent="0" lvl="0" marL="0" marR="0" rtl="0" algn="l">
              <a:lnSpc>
                <a:spcPct val="155555"/>
              </a:lnSpc>
              <a:spcBef>
                <a:spcPts val="0"/>
              </a:spcBef>
              <a:spcAft>
                <a:spcPts val="0"/>
              </a:spcAft>
              <a:buClr>
                <a:srgbClr val="2D1B4E"/>
              </a:buClr>
              <a:buSzPts val="1350"/>
              <a:buFont typeface="Arial"/>
              <a:buNone/>
            </a:pPr>
            <a:r>
              <a:rPr b="0" i="0" lang="en-US" sz="1350" u="none" cap="none" strike="noStrike">
                <a:solidFill>
                  <a:srgbClr val="2D1B4E"/>
                </a:solidFill>
                <a:latin typeface="Arial"/>
                <a:ea typeface="Arial"/>
                <a:cs typeface="Arial"/>
                <a:sym typeface="Arial"/>
              </a:rPr>
              <a:t>Bouncing </a:t>
            </a:r>
            <a:r>
              <a:rPr b="1" i="0" lang="en-US" sz="1350" u="none" cap="none" strike="noStrike">
                <a:solidFill>
                  <a:srgbClr val="2D1B4E"/>
                </a:solidFill>
                <a:latin typeface="Arial"/>
                <a:ea typeface="Arial"/>
                <a:cs typeface="Arial"/>
                <a:sym typeface="Arial"/>
              </a:rPr>
              <a:t>back</a:t>
            </a:r>
            <a:r>
              <a:rPr b="0" i="0" lang="en-US" sz="1350" u="none" cap="none" strike="noStrike">
                <a:solidFill>
                  <a:srgbClr val="2D1B4E"/>
                </a:solidFill>
                <a:latin typeface="Arial"/>
                <a:ea typeface="Arial"/>
                <a:cs typeface="Arial"/>
                <a:sym typeface="Arial"/>
              </a:rPr>
              <a:t> to baseline</a:t>
            </a:r>
            <a:endParaRPr b="0" i="0" sz="1350" u="none" cap="none" strike="noStrike">
              <a:solidFill>
                <a:schemeClr val="dk1"/>
              </a:solidFill>
              <a:latin typeface="Calibri"/>
              <a:ea typeface="Calibri"/>
              <a:cs typeface="Calibri"/>
              <a:sym typeface="Calibri"/>
            </a:endParaRPr>
          </a:p>
          <a:p>
            <a:pPr indent="-95250" lvl="0" marL="95250" marR="0" rtl="0" algn="l">
              <a:lnSpc>
                <a:spcPct val="155555"/>
              </a:lnSpc>
              <a:spcBef>
                <a:spcPts val="750"/>
              </a:spcBef>
              <a:spcAft>
                <a:spcPts val="0"/>
              </a:spcAft>
              <a:buClr>
                <a:srgbClr val="2D1B4E"/>
              </a:buClr>
              <a:buSzPts val="1350"/>
              <a:buFont typeface="Arial"/>
              <a:buChar char="•"/>
            </a:pPr>
            <a:r>
              <a:rPr b="0" i="0" lang="en-US" sz="1350" u="none" cap="none" strike="noStrike">
                <a:solidFill>
                  <a:srgbClr val="2D1B4E"/>
                </a:solidFill>
                <a:latin typeface="Arial"/>
                <a:ea typeface="Arial"/>
                <a:cs typeface="Arial"/>
                <a:sym typeface="Arial"/>
              </a:rPr>
              <a:t>Returning to previous functioning</a:t>
            </a:r>
            <a:endParaRPr b="0" i="0" sz="1350" u="none" cap="none" strike="noStrike">
              <a:solidFill>
                <a:schemeClr val="dk1"/>
              </a:solidFill>
              <a:latin typeface="Calibri"/>
              <a:ea typeface="Calibri"/>
              <a:cs typeface="Calibri"/>
              <a:sym typeface="Calibri"/>
            </a:endParaRPr>
          </a:p>
          <a:p>
            <a:pPr indent="-95250" lvl="0" marL="95250" marR="0" rtl="0" algn="l">
              <a:lnSpc>
                <a:spcPct val="155555"/>
              </a:lnSpc>
              <a:spcBef>
                <a:spcPts val="750"/>
              </a:spcBef>
              <a:spcAft>
                <a:spcPts val="0"/>
              </a:spcAft>
              <a:buClr>
                <a:srgbClr val="2D1B4E"/>
              </a:buClr>
              <a:buSzPts val="1350"/>
              <a:buFont typeface="Arial"/>
              <a:buChar char="•"/>
            </a:pPr>
            <a:r>
              <a:rPr b="0" i="0" lang="en-US" sz="1350" u="none" cap="none" strike="noStrike">
                <a:solidFill>
                  <a:srgbClr val="2D1B4E"/>
                </a:solidFill>
                <a:latin typeface="Arial"/>
                <a:ea typeface="Arial"/>
                <a:cs typeface="Arial"/>
                <a:sym typeface="Arial"/>
              </a:rPr>
              <a:t>Recovery-focused</a:t>
            </a:r>
            <a:endParaRPr b="0" i="0" sz="1350" u="none" cap="none" strike="noStrike">
              <a:solidFill>
                <a:schemeClr val="dk1"/>
              </a:solidFill>
              <a:latin typeface="Calibri"/>
              <a:ea typeface="Calibri"/>
              <a:cs typeface="Calibri"/>
              <a:sym typeface="Calibri"/>
            </a:endParaRPr>
          </a:p>
          <a:p>
            <a:pPr indent="-95250" lvl="0" marL="95250" marR="0" rtl="0" algn="l">
              <a:lnSpc>
                <a:spcPct val="155555"/>
              </a:lnSpc>
              <a:spcBef>
                <a:spcPts val="750"/>
              </a:spcBef>
              <a:spcAft>
                <a:spcPts val="0"/>
              </a:spcAft>
              <a:buClr>
                <a:srgbClr val="2D1B4E"/>
              </a:buClr>
              <a:buSzPts val="1350"/>
              <a:buFont typeface="Arial"/>
              <a:buChar char="•"/>
            </a:pPr>
            <a:r>
              <a:rPr b="0" i="0" lang="en-US" sz="1350" u="none" cap="none" strike="noStrike">
                <a:solidFill>
                  <a:srgbClr val="2D1B4E"/>
                </a:solidFill>
                <a:latin typeface="Arial"/>
                <a:ea typeface="Arial"/>
                <a:cs typeface="Arial"/>
                <a:sym typeface="Arial"/>
              </a:rPr>
              <a:t>"Getting through it"</a:t>
            </a:r>
            <a:endParaRPr b="0" i="0" sz="1350" u="none" cap="none" strike="noStrike">
              <a:solidFill>
                <a:schemeClr val="dk1"/>
              </a:solidFill>
              <a:latin typeface="Calibri"/>
              <a:ea typeface="Calibri"/>
              <a:cs typeface="Calibri"/>
              <a:sym typeface="Calibri"/>
            </a:endParaRPr>
          </a:p>
        </p:txBody>
      </p:sp>
      <p:cxnSp>
        <p:nvCxnSpPr>
          <p:cNvPr id="70" name="Google Shape;70;p4"/>
          <p:cNvCxnSpPr/>
          <p:nvPr/>
        </p:nvCxnSpPr>
        <p:spPr>
          <a:xfrm>
            <a:off x="476250" y="3924300"/>
            <a:ext cx="3348038" cy="0"/>
          </a:xfrm>
          <a:prstGeom prst="straightConnector1">
            <a:avLst/>
          </a:prstGeom>
          <a:noFill/>
          <a:ln cap="flat" cmpd="sng" w="9525">
            <a:solidFill>
              <a:srgbClr val="581C87"/>
            </a:solidFill>
            <a:prstDash val="solid"/>
            <a:round/>
            <a:headEnd len="sm" w="sm" type="none"/>
            <a:tailEnd len="sm" w="sm" type="none"/>
          </a:ln>
        </p:spPr>
      </p:cxnSp>
      <p:sp>
        <p:nvSpPr>
          <p:cNvPr id="71" name="Google Shape;71;p4"/>
          <p:cNvSpPr/>
          <p:nvPr/>
        </p:nvSpPr>
        <p:spPr>
          <a:xfrm>
            <a:off x="442770" y="4081463"/>
            <a:ext cx="3414998" cy="190500"/>
          </a:xfrm>
          <a:prstGeom prst="rect">
            <a:avLst/>
          </a:prstGeom>
          <a:noFill/>
          <a:ln>
            <a:noFill/>
          </a:ln>
        </p:spPr>
        <p:txBody>
          <a:bodyPr anchorCtr="0" anchor="t" bIns="0" lIns="0" spcFirstLastPara="1" rIns="0" wrap="square" tIns="0">
            <a:noAutofit/>
          </a:bodyPr>
          <a:lstStyle/>
          <a:p>
            <a:pPr indent="0" lvl="0" marL="0" marR="0" rtl="0" algn="ctr">
              <a:lnSpc>
                <a:spcPct val="142857"/>
              </a:lnSpc>
              <a:spcBef>
                <a:spcPts val="0"/>
              </a:spcBef>
              <a:spcAft>
                <a:spcPts val="0"/>
              </a:spcAft>
              <a:buClr>
                <a:srgbClr val="A78BFA"/>
              </a:buClr>
              <a:buSzPts val="1050"/>
              <a:buFont typeface="Arial"/>
              <a:buNone/>
            </a:pPr>
            <a:r>
              <a:rPr b="0" i="0" lang="en-US" sz="1050" u="none" cap="none" strike="noStrike">
                <a:solidFill>
                  <a:srgbClr val="A78BFA"/>
                </a:solidFill>
                <a:latin typeface="Arial"/>
                <a:ea typeface="Arial"/>
                <a:cs typeface="Arial"/>
                <a:sym typeface="Arial"/>
              </a:rPr>
              <a:t>Important, but limited</a:t>
            </a:r>
            <a:endParaRPr b="0" i="0" sz="1050" u="none" cap="none" strike="noStrike">
              <a:solidFill>
                <a:schemeClr val="dk1"/>
              </a:solidFill>
              <a:latin typeface="Calibri"/>
              <a:ea typeface="Calibri"/>
              <a:cs typeface="Calibri"/>
              <a:sym typeface="Calibri"/>
            </a:endParaRPr>
          </a:p>
        </p:txBody>
      </p:sp>
      <p:pic>
        <p:nvPicPr>
          <p:cNvPr descr="/tmp/rasterized-gradient-a5d0ea56.png" id="72" name="Google Shape;72;p4"/>
          <p:cNvPicPr preferRelativeResize="0"/>
          <p:nvPr/>
        </p:nvPicPr>
        <p:blipFill rotWithShape="1">
          <a:blip r:embed="rId4">
            <a:alphaModFix/>
          </a:blip>
          <a:srcRect b="0" l="0" r="0" t="0"/>
          <a:stretch/>
        </p:blipFill>
        <p:spPr>
          <a:xfrm>
            <a:off x="4300538" y="1633538"/>
            <a:ext cx="4557713" cy="2847975"/>
          </a:xfrm>
          <a:prstGeom prst="rect">
            <a:avLst/>
          </a:prstGeom>
          <a:noFill/>
          <a:ln>
            <a:noFill/>
          </a:ln>
        </p:spPr>
      </p:pic>
      <p:sp>
        <p:nvSpPr>
          <p:cNvPr id="73" name="Google Shape;73;p4"/>
          <p:cNvSpPr/>
          <p:nvPr/>
        </p:nvSpPr>
        <p:spPr>
          <a:xfrm>
            <a:off x="4468701" y="1843088"/>
            <a:ext cx="4221385" cy="266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FBBF24"/>
              </a:buClr>
              <a:buSzPts val="1500"/>
              <a:buFont typeface="Arial"/>
              <a:buNone/>
            </a:pPr>
            <a:r>
              <a:rPr b="0" i="0" lang="en-US" sz="1500" u="none" cap="none" strike="noStrike">
                <a:solidFill>
                  <a:srgbClr val="FBBF24"/>
                </a:solidFill>
                <a:latin typeface="Arial"/>
                <a:ea typeface="Arial"/>
                <a:cs typeface="Arial"/>
                <a:sym typeface="Arial"/>
              </a:rPr>
              <a:t>Post-Traumatic Growth</a:t>
            </a:r>
            <a:endParaRPr b="0" i="0" sz="1500" u="none" cap="none" strike="noStrike">
              <a:solidFill>
                <a:schemeClr val="dk1"/>
              </a:solidFill>
              <a:latin typeface="Calibri"/>
              <a:ea typeface="Calibri"/>
              <a:cs typeface="Calibri"/>
              <a:sym typeface="Calibri"/>
            </a:endParaRPr>
          </a:p>
        </p:txBody>
      </p:sp>
      <p:sp>
        <p:nvSpPr>
          <p:cNvPr id="74" name="Google Shape;74;p4"/>
          <p:cNvSpPr/>
          <p:nvPr/>
        </p:nvSpPr>
        <p:spPr>
          <a:xfrm>
            <a:off x="4510088" y="2262188"/>
            <a:ext cx="4138613" cy="1466850"/>
          </a:xfrm>
          <a:prstGeom prst="rect">
            <a:avLst/>
          </a:prstGeom>
          <a:noFill/>
          <a:ln>
            <a:noFill/>
          </a:ln>
        </p:spPr>
        <p:txBody>
          <a:bodyPr anchorCtr="0" anchor="t" bIns="0" lIns="95250" spcFirstLastPara="1" rIns="0" wrap="square" tIns="0">
            <a:noAutofit/>
          </a:bodyPr>
          <a:lstStyle/>
          <a:p>
            <a:pPr indent="0" lvl="0" marL="0" marR="0" rtl="0" algn="l">
              <a:lnSpc>
                <a:spcPct val="155555"/>
              </a:lnSpc>
              <a:spcBef>
                <a:spcPts val="0"/>
              </a:spcBef>
              <a:spcAft>
                <a:spcPts val="0"/>
              </a:spcAft>
              <a:buClr>
                <a:srgbClr val="2D1B4E"/>
              </a:buClr>
              <a:buSzPts val="1350"/>
              <a:buFont typeface="Arial"/>
              <a:buNone/>
            </a:pPr>
            <a:r>
              <a:rPr b="0" i="0" lang="en-US" sz="1350" u="none" cap="none" strike="noStrike">
                <a:solidFill>
                  <a:srgbClr val="2D1B4E"/>
                </a:solidFill>
                <a:latin typeface="Arial"/>
                <a:ea typeface="Arial"/>
                <a:cs typeface="Arial"/>
                <a:sym typeface="Arial"/>
              </a:rPr>
              <a:t>Bouncing </a:t>
            </a:r>
            <a:r>
              <a:rPr b="1" i="0" lang="en-US" sz="1350" u="none" cap="none" strike="noStrike">
                <a:solidFill>
                  <a:srgbClr val="FBBF24"/>
                </a:solidFill>
                <a:latin typeface="Arial"/>
                <a:ea typeface="Arial"/>
                <a:cs typeface="Arial"/>
                <a:sym typeface="Arial"/>
              </a:rPr>
              <a:t>forward</a:t>
            </a:r>
            <a:r>
              <a:rPr b="0" i="0" lang="en-US" sz="1350" u="none" cap="none" strike="noStrike">
                <a:solidFill>
                  <a:srgbClr val="2D1B4E"/>
                </a:solidFill>
                <a:latin typeface="Arial"/>
                <a:ea typeface="Arial"/>
                <a:cs typeface="Arial"/>
                <a:sym typeface="Arial"/>
              </a:rPr>
              <a:t> to new heights</a:t>
            </a:r>
            <a:endParaRPr b="0" i="0" sz="1350" u="none" cap="none" strike="noStrike">
              <a:solidFill>
                <a:schemeClr val="dk1"/>
              </a:solidFill>
              <a:latin typeface="Calibri"/>
              <a:ea typeface="Calibri"/>
              <a:cs typeface="Calibri"/>
              <a:sym typeface="Calibri"/>
            </a:endParaRPr>
          </a:p>
          <a:p>
            <a:pPr indent="-95250" lvl="0" marL="95250" marR="0" rtl="0" algn="l">
              <a:lnSpc>
                <a:spcPct val="155555"/>
              </a:lnSpc>
              <a:spcBef>
                <a:spcPts val="750"/>
              </a:spcBef>
              <a:spcAft>
                <a:spcPts val="0"/>
              </a:spcAft>
              <a:buClr>
                <a:srgbClr val="2D1B4E"/>
              </a:buClr>
              <a:buSzPts val="1350"/>
              <a:buFont typeface="Arial"/>
              <a:buChar char="•"/>
            </a:pPr>
            <a:r>
              <a:rPr b="0" i="0" lang="en-US" sz="1350" u="none" cap="none" strike="noStrike">
                <a:solidFill>
                  <a:srgbClr val="2D1B4E"/>
                </a:solidFill>
                <a:latin typeface="Arial"/>
                <a:ea typeface="Arial"/>
                <a:cs typeface="Arial"/>
                <a:sym typeface="Arial"/>
              </a:rPr>
              <a:t>Exceeding previous functioning</a:t>
            </a:r>
            <a:endParaRPr b="0" i="0" sz="1350" u="none" cap="none" strike="noStrike">
              <a:solidFill>
                <a:schemeClr val="dk1"/>
              </a:solidFill>
              <a:latin typeface="Calibri"/>
              <a:ea typeface="Calibri"/>
              <a:cs typeface="Calibri"/>
              <a:sym typeface="Calibri"/>
            </a:endParaRPr>
          </a:p>
          <a:p>
            <a:pPr indent="-95250" lvl="0" marL="95250" marR="0" rtl="0" algn="l">
              <a:lnSpc>
                <a:spcPct val="155555"/>
              </a:lnSpc>
              <a:spcBef>
                <a:spcPts val="750"/>
              </a:spcBef>
              <a:spcAft>
                <a:spcPts val="0"/>
              </a:spcAft>
              <a:buClr>
                <a:srgbClr val="2D1B4E"/>
              </a:buClr>
              <a:buSzPts val="1350"/>
              <a:buFont typeface="Arial"/>
              <a:buChar char="•"/>
            </a:pPr>
            <a:r>
              <a:rPr b="0" i="0" lang="en-US" sz="1350" u="none" cap="none" strike="noStrike">
                <a:solidFill>
                  <a:srgbClr val="2D1B4E"/>
                </a:solidFill>
                <a:latin typeface="Arial"/>
                <a:ea typeface="Arial"/>
                <a:cs typeface="Arial"/>
                <a:sym typeface="Arial"/>
              </a:rPr>
              <a:t>Transformation-focused</a:t>
            </a:r>
            <a:endParaRPr b="0" i="0" sz="1350" u="none" cap="none" strike="noStrike">
              <a:solidFill>
                <a:schemeClr val="dk1"/>
              </a:solidFill>
              <a:latin typeface="Calibri"/>
              <a:ea typeface="Calibri"/>
              <a:cs typeface="Calibri"/>
              <a:sym typeface="Calibri"/>
            </a:endParaRPr>
          </a:p>
          <a:p>
            <a:pPr indent="-95250" lvl="0" marL="95250" marR="0" rtl="0" algn="l">
              <a:lnSpc>
                <a:spcPct val="155555"/>
              </a:lnSpc>
              <a:spcBef>
                <a:spcPts val="750"/>
              </a:spcBef>
              <a:spcAft>
                <a:spcPts val="0"/>
              </a:spcAft>
              <a:buClr>
                <a:srgbClr val="2D1B4E"/>
              </a:buClr>
              <a:buSzPts val="1350"/>
              <a:buFont typeface="Arial"/>
              <a:buChar char="•"/>
            </a:pPr>
            <a:r>
              <a:rPr b="0" i="0" lang="en-US" sz="1350" u="none" cap="none" strike="noStrike">
                <a:solidFill>
                  <a:srgbClr val="2D1B4E"/>
                </a:solidFill>
                <a:latin typeface="Arial"/>
                <a:ea typeface="Arial"/>
                <a:cs typeface="Arial"/>
                <a:sym typeface="Arial"/>
              </a:rPr>
              <a:t>"Growing because of it"</a:t>
            </a:r>
            <a:endParaRPr b="0" i="0" sz="1350" u="none" cap="none" strike="noStrike">
              <a:solidFill>
                <a:schemeClr val="dk1"/>
              </a:solidFill>
              <a:latin typeface="Calibri"/>
              <a:ea typeface="Calibri"/>
              <a:cs typeface="Calibri"/>
              <a:sym typeface="Calibri"/>
            </a:endParaRPr>
          </a:p>
        </p:txBody>
      </p:sp>
      <p:cxnSp>
        <p:nvCxnSpPr>
          <p:cNvPr id="75" name="Google Shape;75;p4"/>
          <p:cNvCxnSpPr/>
          <p:nvPr/>
        </p:nvCxnSpPr>
        <p:spPr>
          <a:xfrm>
            <a:off x="4510088" y="3924300"/>
            <a:ext cx="4138613" cy="0"/>
          </a:xfrm>
          <a:prstGeom prst="straightConnector1">
            <a:avLst/>
          </a:prstGeom>
          <a:noFill/>
          <a:ln cap="flat" cmpd="sng" w="9525">
            <a:solidFill>
              <a:srgbClr val="2D1B4E"/>
            </a:solidFill>
            <a:prstDash val="solid"/>
            <a:round/>
            <a:headEnd len="sm" w="sm" type="none"/>
            <a:tailEnd len="sm" w="sm" type="none"/>
          </a:ln>
        </p:spPr>
      </p:cxnSp>
      <p:sp>
        <p:nvSpPr>
          <p:cNvPr id="76" name="Google Shape;76;p4"/>
          <p:cNvSpPr/>
          <p:nvPr/>
        </p:nvSpPr>
        <p:spPr>
          <a:xfrm>
            <a:off x="4468701" y="4081463"/>
            <a:ext cx="4221385" cy="190500"/>
          </a:xfrm>
          <a:prstGeom prst="rect">
            <a:avLst/>
          </a:prstGeom>
          <a:noFill/>
          <a:ln>
            <a:noFill/>
          </a:ln>
        </p:spPr>
        <p:txBody>
          <a:bodyPr anchorCtr="0" anchor="t" bIns="0" lIns="0" spcFirstLastPara="1" rIns="0" wrap="square" tIns="0">
            <a:noAutofit/>
          </a:bodyPr>
          <a:lstStyle/>
          <a:p>
            <a:pPr indent="0" lvl="0" marL="0" marR="0" rtl="0" algn="ctr">
              <a:lnSpc>
                <a:spcPct val="142857"/>
              </a:lnSpc>
              <a:spcBef>
                <a:spcPts val="0"/>
              </a:spcBef>
              <a:spcAft>
                <a:spcPts val="0"/>
              </a:spcAft>
              <a:buClr>
                <a:srgbClr val="2D1B4E"/>
              </a:buClr>
              <a:buSzPts val="1050"/>
              <a:buFont typeface="Arial"/>
              <a:buNone/>
            </a:pPr>
            <a:r>
              <a:rPr b="0" i="0" lang="en-US" sz="1050" u="none" cap="none" strike="noStrike">
                <a:solidFill>
                  <a:srgbClr val="2D1B4E"/>
                </a:solidFill>
                <a:latin typeface="Arial"/>
                <a:ea typeface="Arial"/>
                <a:cs typeface="Arial"/>
                <a:sym typeface="Arial"/>
              </a:rPr>
              <a:t>Our goal for this session</a:t>
            </a:r>
            <a:endParaRPr b="0" i="0" sz="105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E5E5E5"/>
        </a:solidFill>
        <a:effectLst/>
      </p:bgPr>
    </p:bg>
    <p:spTree>
      <p:nvGrpSpPr>
        <p:cNvPr id="1" name=""/>
        <p:cNvGrpSpPr/>
        <p:nvPr/>
      </p:nvGrpSpPr>
      <p:grpSpPr/>
      <p:sp>
        <p:nvSpPr>
          <p:cNvPr id="2" name="TextBox 1"/>
          <p:cNvSpPr txBox="1"/>
          <p:nvPr/>
        </p:nvSpPr>
        <p:spPr>
          <a:xfrm>
            <a:off x="274320" y="182880"/>
            <a:ext cx="8595360" cy="548640"/>
          </a:xfrm>
          <a:prstGeom prst="rect">
            <a:avLst/>
          </a:prstGeom>
          <a:noFill/>
        </p:spPr>
        <p:txBody>
          <a:bodyPr wrap="none">
            <a:spAutoFit/>
          </a:bodyPr>
          <a:lstStyle/>
          <a:p>
            <a:pPr>
              <a:defRPr sz="3600" b="1">
                <a:solidFill>
                  <a:srgbClr val="2D1B4E"/>
                </a:solidFill>
                <a:latin typeface="Georgia"/>
              </a:defRPr>
            </a:pPr>
            <a:r>
              <a:t>Why Do You Do This Work?</a:t>
            </a:r>
          </a:p>
        </p:txBody>
      </p:sp>
      <p:sp>
        <p:nvSpPr>
          <p:cNvPr id="3" name="TextBox 2"/>
          <p:cNvSpPr txBox="1"/>
          <p:nvPr/>
        </p:nvSpPr>
        <p:spPr>
          <a:xfrm>
            <a:off x="274320" y="685800"/>
            <a:ext cx="8595360" cy="365760"/>
          </a:xfrm>
          <a:prstGeom prst="rect">
            <a:avLst/>
          </a:prstGeom>
          <a:noFill/>
        </p:spPr>
        <p:txBody>
          <a:bodyPr wrap="none">
            <a:spAutoFit/>
          </a:bodyPr>
          <a:lstStyle/>
          <a:p>
            <a:pPr>
              <a:defRPr sz="1800">
                <a:solidFill>
                  <a:srgbClr val="D946EF"/>
                </a:solidFill>
                <a:latin typeface="Arial"/>
              </a:defRPr>
            </a:pPr>
            <a:r>
              <a:t>Personal Mission Statement Breakout</a:t>
            </a:r>
          </a:p>
        </p:txBody>
      </p:sp>
      <p:sp>
        <p:nvSpPr>
          <p:cNvPr id="4" name="Rounded Rectangle 3"/>
          <p:cNvSpPr/>
          <p:nvPr/>
        </p:nvSpPr>
        <p:spPr>
          <a:xfrm>
            <a:off x="182880" y="1188720"/>
            <a:ext cx="5212080" cy="2011680"/>
          </a:xfrm>
          <a:prstGeom prst="roundRect">
            <a:avLst/>
          </a:prstGeom>
          <a:solidFill>
            <a:srgbClr val="DDD6F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365760" y="1325880"/>
            <a:ext cx="4846320" cy="1828800"/>
          </a:xfrm>
          <a:prstGeom prst="rect">
            <a:avLst/>
          </a:prstGeom>
          <a:noFill/>
        </p:spPr>
        <p:txBody>
          <a:bodyPr wrap="square">
            <a:spAutoFit/>
          </a:bodyPr>
          <a:lstStyle/>
          <a:p>
            <a:pPr>
              <a:defRPr sz="1400" b="1">
                <a:solidFill>
                  <a:srgbClr val="FBBF24"/>
                </a:solidFill>
                <a:latin typeface="Arial"/>
              </a:defRPr>
            </a:pPr>
            <a:r>
              <a:t>Reflect on these questions:</a:t>
            </a:r>
          </a:p>
          <a:p>
            <a:pPr>
              <a:spcBef>
                <a:spcPts val="800"/>
              </a:spcBef>
              <a:defRPr sz="1300">
                <a:solidFill>
                  <a:srgbClr val="2D1B4E"/>
                </a:solidFill>
                <a:latin typeface="Arial"/>
              </a:defRPr>
            </a:pPr>
            <a:r>
              <a:t>• What drew you to this work originally?</a:t>
            </a:r>
          </a:p>
          <a:p>
            <a:pPr>
              <a:spcBef>
                <a:spcPts val="800"/>
              </a:spcBef>
              <a:defRPr sz="1300">
                <a:solidFill>
                  <a:srgbClr val="2D1B4E"/>
                </a:solidFill>
                <a:latin typeface="Arial"/>
              </a:defRPr>
            </a:pPr>
            <a:r>
              <a:t>• What keeps you committed when it gets hard?</a:t>
            </a:r>
          </a:p>
          <a:p>
            <a:pPr>
              <a:spcBef>
                <a:spcPts val="800"/>
              </a:spcBef>
              <a:defRPr sz="1300">
                <a:solidFill>
                  <a:srgbClr val="2D1B4E"/>
                </a:solidFill>
                <a:latin typeface="Arial"/>
              </a:defRPr>
            </a:pPr>
            <a:r>
              <a:t>• What is the change you most want to see?</a:t>
            </a:r>
          </a:p>
        </p:txBody>
      </p:sp>
      <p:sp>
        <p:nvSpPr>
          <p:cNvPr id="6" name="Rounded Rectangle 5"/>
          <p:cNvSpPr/>
          <p:nvPr/>
        </p:nvSpPr>
        <p:spPr>
          <a:xfrm>
            <a:off x="5577840" y="1188720"/>
            <a:ext cx="3200400" cy="2011680"/>
          </a:xfrm>
          <a:prstGeom prst="roundRect">
            <a:avLst/>
          </a:prstGeom>
          <a:solidFill>
            <a:srgbClr val="582D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760720" y="1325880"/>
            <a:ext cx="2834640" cy="1828800"/>
          </a:xfrm>
          <a:prstGeom prst="rect">
            <a:avLst/>
          </a:prstGeom>
          <a:noFill/>
        </p:spPr>
        <p:txBody>
          <a:bodyPr wrap="square">
            <a:spAutoFit/>
          </a:bodyPr>
          <a:lstStyle/>
          <a:p>
            <a:pPr>
              <a:defRPr sz="1400" b="1">
                <a:solidFill>
                  <a:srgbClr val="FBBF24"/>
                </a:solidFill>
                <a:latin typeface="Arial"/>
              </a:defRPr>
            </a:pPr>
            <a:r>
              <a:t>Session Format</a:t>
            </a:r>
          </a:p>
          <a:p>
            <a:pPr>
              <a:spcBef>
                <a:spcPts val="1000"/>
              </a:spcBef>
              <a:defRPr sz="1300">
                <a:solidFill>
                  <a:srgbClr val="FFFFFF"/>
                </a:solidFill>
                <a:latin typeface="Arial"/>
              </a:defRPr>
            </a:pPr>
            <a:r>
              <a:t>5 min — Individual writing</a:t>
            </a:r>
          </a:p>
          <a:p>
            <a:pPr>
              <a:spcBef>
                <a:spcPts val="1000"/>
              </a:spcBef>
              <a:defRPr sz="1300">
                <a:solidFill>
                  <a:srgbClr val="FFFFFF"/>
                </a:solidFill>
                <a:latin typeface="Arial"/>
              </a:defRPr>
            </a:pPr>
            <a:r>
              <a:t>10 min — Pair share</a:t>
            </a:r>
          </a:p>
          <a:p>
            <a:pPr>
              <a:spcBef>
                <a:spcPts val="1000"/>
              </a:spcBef>
              <a:defRPr sz="1300">
                <a:solidFill>
                  <a:srgbClr val="FFFFFF"/>
                </a:solidFill>
                <a:latin typeface="Arial"/>
              </a:defRPr>
            </a:pPr>
            <a:r>
              <a:t>10 min — Group sharing</a:t>
            </a:r>
          </a:p>
        </p:txBody>
      </p:sp>
      <p:sp>
        <p:nvSpPr>
          <p:cNvPr id="8" name="TextBox 7"/>
          <p:cNvSpPr txBox="1"/>
          <p:nvPr/>
        </p:nvSpPr>
        <p:spPr>
          <a:xfrm>
            <a:off x="274320" y="3657600"/>
            <a:ext cx="8595360" cy="822960"/>
          </a:xfrm>
          <a:prstGeom prst="rect">
            <a:avLst/>
          </a:prstGeom>
          <a:noFill/>
        </p:spPr>
        <p:txBody>
          <a:bodyPr wrap="square">
            <a:spAutoFit/>
          </a:bodyPr>
          <a:lstStyle/>
          <a:p>
            <a:pPr algn="ctr">
              <a:defRPr sz="1600" i="1">
                <a:solidFill>
                  <a:srgbClr val="2D1B4E"/>
                </a:solidFill>
                <a:latin typeface="Georgia"/>
              </a:defRPr>
            </a:pPr>
            <a:r>
              <a:t>"Those who have a 'why' to live can bear with almost any 'how.'"</a:t>
            </a:r>
          </a:p>
          <a:p>
            <a:pPr algn="ctr">
              <a:defRPr sz="1200">
                <a:solidFill>
                  <a:srgbClr val="D946EF"/>
                </a:solidFill>
                <a:latin typeface="Arial"/>
              </a:defRPr>
            </a:pPr>
            <a:r>
              <a:t>— Viktor Frankl</a:t>
            </a: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E5"/>
        </a:solidFill>
      </p:bgPr>
    </p:bg>
    <p:spTree>
      <p:nvGrpSpPr>
        <p:cNvPr id="81" name="Shape 81"/>
        <p:cNvGrpSpPr/>
        <p:nvPr/>
      </p:nvGrpSpPr>
      <p:grpSpPr>
        <a:xfrm>
          <a:off x="0" y="0"/>
          <a:ext cx="0" cy="0"/>
          <a:chOff x="0" y="0"/>
          <a:chExt cx="0" cy="0"/>
        </a:xfrm>
      </p:grpSpPr>
      <p:sp>
        <p:nvSpPr>
          <p:cNvPr id="82" name="Google Shape;82;p5"/>
          <p:cNvSpPr/>
          <p:nvPr/>
        </p:nvSpPr>
        <p:spPr>
          <a:xfrm>
            <a:off x="285750" y="228600"/>
            <a:ext cx="4381691" cy="381000"/>
          </a:xfrm>
          <a:prstGeom prst="rect">
            <a:avLst/>
          </a:prstGeom>
          <a:noFill/>
          <a:ln>
            <a:noFill/>
          </a:ln>
        </p:spPr>
        <p:txBody>
          <a:bodyPr anchorCtr="0" anchor="t" bIns="0" lIns="0" spcFirstLastPara="1" rIns="0" wrap="square" tIns="0">
            <a:noAutofit/>
          </a:bodyPr>
          <a:lstStyle/>
          <a:p>
            <a:pPr indent="0" lvl="0" marL="0" marR="0" rtl="0" algn="l">
              <a:lnSpc>
                <a:spcPct val="111111"/>
              </a:lnSpc>
              <a:spcBef>
                <a:spcPts val="0"/>
              </a:spcBef>
              <a:spcAft>
                <a:spcPts val="0"/>
              </a:spcAft>
              <a:buClr>
                <a:srgbClr val="2D1B4E"/>
              </a:buClr>
              <a:buSzPts val="2700"/>
              <a:buFont typeface="Georgia"/>
              <a:buNone/>
            </a:pPr>
            <a:r>
              <a:rPr b="1" i="0" lang="en-US" sz="2700" u="none" cap="none" strike="noStrike">
                <a:solidFill>
                  <a:srgbClr val="2D1B4E"/>
                </a:solidFill>
                <a:latin typeface="Georgia"/>
                <a:ea typeface="Georgia"/>
                <a:cs typeface="Georgia"/>
                <a:sym typeface="Georgia"/>
              </a:rPr>
              <a:t>The Five Domains of Growth</a:t>
            </a:r>
            <a:endParaRPr b="0" i="0" sz="2700" u="none" cap="none" strike="noStrike">
              <a:solidFill>
                <a:schemeClr val="dk1"/>
              </a:solidFill>
              <a:latin typeface="Calibri"/>
              <a:ea typeface="Calibri"/>
              <a:cs typeface="Calibri"/>
              <a:sym typeface="Calibri"/>
            </a:endParaRPr>
          </a:p>
        </p:txBody>
      </p:sp>
      <p:sp>
        <p:nvSpPr>
          <p:cNvPr id="83" name="Google Shape;83;p5"/>
          <p:cNvSpPr/>
          <p:nvPr/>
        </p:nvSpPr>
        <p:spPr>
          <a:xfrm>
            <a:off x="285750" y="666750"/>
            <a:ext cx="8743950" cy="2667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Clr>
                <a:srgbClr val="D946EF"/>
              </a:buClr>
              <a:buSzPts val="1500"/>
              <a:buFont typeface="Arial"/>
              <a:buNone/>
            </a:pPr>
            <a:r>
              <a:rPr b="0" i="0" lang="en-US" sz="1500" u="none" cap="none" strike="noStrike">
                <a:solidFill>
                  <a:srgbClr val="D946EF"/>
                </a:solidFill>
                <a:latin typeface="Arial"/>
                <a:ea typeface="Arial"/>
                <a:cs typeface="Arial"/>
                <a:sym typeface="Arial"/>
              </a:rPr>
              <a:t>Where transformation happens</a:t>
            </a:r>
            <a:endParaRPr b="0" i="0" sz="1500" u="none" cap="none" strike="noStrike">
              <a:solidFill>
                <a:schemeClr val="dk1"/>
              </a:solidFill>
              <a:latin typeface="Calibri"/>
              <a:ea typeface="Calibri"/>
              <a:cs typeface="Calibri"/>
              <a:sym typeface="Calibri"/>
            </a:endParaRPr>
          </a:p>
        </p:txBody>
      </p:sp>
      <p:sp>
        <p:nvSpPr>
          <p:cNvPr id="84" name="Google Shape;84;p5"/>
          <p:cNvSpPr/>
          <p:nvPr/>
        </p:nvSpPr>
        <p:spPr>
          <a:xfrm>
            <a:off x="190500" y="1419225"/>
            <a:ext cx="2832050" cy="1104900"/>
          </a:xfrm>
          <a:prstGeom prst="roundRect">
            <a:avLst>
              <a:gd fmla="val 6897" name="adj"/>
            </a:avLst>
          </a:prstGeom>
          <a:solidFill>
            <a:srgbClr val="D946E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85" name="Google Shape;85;p5"/>
          <p:cNvSpPr/>
          <p:nvPr/>
        </p:nvSpPr>
        <p:spPr>
          <a:xfrm>
            <a:off x="317627" y="1571625"/>
            <a:ext cx="2577795" cy="3429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D1B4E"/>
              </a:buClr>
              <a:buSzPts val="2250"/>
              <a:buFont typeface="Arial"/>
              <a:buNone/>
            </a:pPr>
            <a:r>
              <a:rPr b="0" i="0" lang="en-US" sz="2250" u="none" cap="none" strike="noStrike">
                <a:solidFill>
                  <a:srgbClr val="2D1B4E"/>
                </a:solidFill>
                <a:latin typeface="Arial"/>
                <a:ea typeface="Arial"/>
                <a:cs typeface="Arial"/>
                <a:sym typeface="Arial"/>
              </a:rPr>
              <a:t>💪</a:t>
            </a:r>
            <a:endParaRPr b="0" i="0" sz="2250" u="none" cap="none" strike="noStrike">
              <a:solidFill>
                <a:schemeClr val="dk1"/>
              </a:solidFill>
              <a:latin typeface="Calibri"/>
              <a:ea typeface="Calibri"/>
              <a:cs typeface="Calibri"/>
              <a:sym typeface="Calibri"/>
            </a:endParaRPr>
          </a:p>
        </p:txBody>
      </p:sp>
      <p:sp>
        <p:nvSpPr>
          <p:cNvPr id="86" name="Google Shape;86;p5"/>
          <p:cNvSpPr/>
          <p:nvPr/>
        </p:nvSpPr>
        <p:spPr>
          <a:xfrm>
            <a:off x="317627" y="1990725"/>
            <a:ext cx="2577795" cy="190500"/>
          </a:xfrm>
          <a:prstGeom prst="rect">
            <a:avLst/>
          </a:prstGeom>
          <a:noFill/>
          <a:ln>
            <a:noFill/>
          </a:ln>
        </p:spPr>
        <p:txBody>
          <a:bodyPr anchorCtr="0" anchor="t" bIns="0" lIns="0" spcFirstLastPara="1" rIns="0" wrap="square" tIns="0">
            <a:noAutofit/>
          </a:bodyPr>
          <a:lstStyle/>
          <a:p>
            <a:pPr indent="0" lvl="0" marL="0" marR="0" rtl="0" algn="ctr">
              <a:lnSpc>
                <a:spcPct val="142857"/>
              </a:lnSpc>
              <a:spcBef>
                <a:spcPts val="0"/>
              </a:spcBef>
              <a:spcAft>
                <a:spcPts val="0"/>
              </a:spcAft>
              <a:buClr>
                <a:srgbClr val="2D1B4E"/>
              </a:buClr>
              <a:buSzPts val="1050"/>
              <a:buFont typeface="Arial"/>
              <a:buNone/>
            </a:pPr>
            <a:r>
              <a:rPr b="0" i="0" lang="en-US" sz="1050" u="none" cap="none" strike="noStrike">
                <a:solidFill>
                  <a:srgbClr val="2D1B4E"/>
                </a:solidFill>
                <a:latin typeface="Arial"/>
                <a:ea typeface="Arial"/>
                <a:cs typeface="Arial"/>
                <a:sym typeface="Arial"/>
              </a:rPr>
              <a:t>Personal Strength</a:t>
            </a:r>
            <a:endParaRPr b="0" i="0" sz="1050" u="none" cap="none" strike="noStrike">
              <a:solidFill>
                <a:schemeClr val="dk1"/>
              </a:solidFill>
              <a:latin typeface="Calibri"/>
              <a:ea typeface="Calibri"/>
              <a:cs typeface="Calibri"/>
              <a:sym typeface="Calibri"/>
            </a:endParaRPr>
          </a:p>
        </p:txBody>
      </p:sp>
      <p:sp>
        <p:nvSpPr>
          <p:cNvPr id="87" name="Google Shape;87;p5"/>
          <p:cNvSpPr/>
          <p:nvPr/>
        </p:nvSpPr>
        <p:spPr>
          <a:xfrm>
            <a:off x="317627" y="2219325"/>
            <a:ext cx="2577795" cy="1524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Clr>
                <a:srgbClr val="2D1B4E"/>
              </a:buClr>
              <a:buSzPts val="900"/>
              <a:buFont typeface="Arial"/>
              <a:buNone/>
            </a:pPr>
            <a:r>
              <a:rPr b="0" i="0" lang="en-US" sz="900" u="none" cap="none" strike="noStrike">
                <a:solidFill>
                  <a:srgbClr val="2D1B4E"/>
                </a:solidFill>
                <a:latin typeface="Arial"/>
                <a:ea typeface="Arial"/>
                <a:cs typeface="Arial"/>
                <a:sym typeface="Arial"/>
              </a:rPr>
              <a:t>"I am stronger than I thought"</a:t>
            </a:r>
            <a:endParaRPr b="0" i="0" sz="900" u="none" cap="none" strike="noStrike">
              <a:solidFill>
                <a:schemeClr val="dk1"/>
              </a:solidFill>
              <a:latin typeface="Calibri"/>
              <a:ea typeface="Calibri"/>
              <a:cs typeface="Calibri"/>
              <a:sym typeface="Calibri"/>
            </a:endParaRPr>
          </a:p>
        </p:txBody>
      </p:sp>
      <p:sp>
        <p:nvSpPr>
          <p:cNvPr id="88" name="Google Shape;88;p5"/>
          <p:cNvSpPr/>
          <p:nvPr/>
        </p:nvSpPr>
        <p:spPr>
          <a:xfrm>
            <a:off x="3155900" y="1419225"/>
            <a:ext cx="2832050" cy="1104900"/>
          </a:xfrm>
          <a:prstGeom prst="roundRect">
            <a:avLst>
              <a:gd fmla="val 6897" name="adj"/>
            </a:avLst>
          </a:prstGeom>
          <a:solidFill>
            <a:srgbClr val="D946E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89" name="Google Shape;89;p5"/>
          <p:cNvSpPr/>
          <p:nvPr/>
        </p:nvSpPr>
        <p:spPr>
          <a:xfrm>
            <a:off x="3283028" y="1571625"/>
            <a:ext cx="2577795" cy="3429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D1B4E"/>
              </a:buClr>
              <a:buSzPts val="2250"/>
              <a:buFont typeface="Arial"/>
              <a:buNone/>
            </a:pPr>
            <a:r>
              <a:rPr b="0" i="0" lang="en-US" sz="2250" u="none" cap="none" strike="noStrike">
                <a:solidFill>
                  <a:srgbClr val="2D1B4E"/>
                </a:solidFill>
                <a:latin typeface="Arial"/>
                <a:ea typeface="Arial"/>
                <a:cs typeface="Arial"/>
                <a:sym typeface="Arial"/>
              </a:rPr>
              <a:t>🚪</a:t>
            </a:r>
            <a:endParaRPr b="0" i="0" sz="2250" u="none" cap="none" strike="noStrike">
              <a:solidFill>
                <a:schemeClr val="dk1"/>
              </a:solidFill>
              <a:latin typeface="Calibri"/>
              <a:ea typeface="Calibri"/>
              <a:cs typeface="Calibri"/>
              <a:sym typeface="Calibri"/>
            </a:endParaRPr>
          </a:p>
        </p:txBody>
      </p:sp>
      <p:sp>
        <p:nvSpPr>
          <p:cNvPr id="90" name="Google Shape;90;p5"/>
          <p:cNvSpPr/>
          <p:nvPr/>
        </p:nvSpPr>
        <p:spPr>
          <a:xfrm>
            <a:off x="3283028" y="1990725"/>
            <a:ext cx="2577795" cy="190500"/>
          </a:xfrm>
          <a:prstGeom prst="rect">
            <a:avLst/>
          </a:prstGeom>
          <a:noFill/>
          <a:ln>
            <a:noFill/>
          </a:ln>
        </p:spPr>
        <p:txBody>
          <a:bodyPr anchorCtr="0" anchor="t" bIns="0" lIns="0" spcFirstLastPara="1" rIns="0" wrap="square" tIns="0">
            <a:noAutofit/>
          </a:bodyPr>
          <a:lstStyle/>
          <a:p>
            <a:pPr indent="0" lvl="0" marL="0" marR="0" rtl="0" algn="ctr">
              <a:lnSpc>
                <a:spcPct val="142857"/>
              </a:lnSpc>
              <a:spcBef>
                <a:spcPts val="0"/>
              </a:spcBef>
              <a:spcAft>
                <a:spcPts val="0"/>
              </a:spcAft>
              <a:buClr>
                <a:srgbClr val="2D1B4E"/>
              </a:buClr>
              <a:buSzPts val="1050"/>
              <a:buFont typeface="Arial"/>
              <a:buNone/>
            </a:pPr>
            <a:r>
              <a:rPr b="0" i="0" lang="en-US" sz="1050" u="none" cap="none" strike="noStrike">
                <a:solidFill>
                  <a:srgbClr val="2D1B4E"/>
                </a:solidFill>
                <a:latin typeface="Arial"/>
                <a:ea typeface="Arial"/>
                <a:cs typeface="Arial"/>
                <a:sym typeface="Arial"/>
              </a:rPr>
              <a:t>New Possibilities</a:t>
            </a:r>
            <a:endParaRPr b="0" i="0" sz="1050" u="none" cap="none" strike="noStrike">
              <a:solidFill>
                <a:schemeClr val="dk1"/>
              </a:solidFill>
              <a:latin typeface="Calibri"/>
              <a:ea typeface="Calibri"/>
              <a:cs typeface="Calibri"/>
              <a:sym typeface="Calibri"/>
            </a:endParaRPr>
          </a:p>
        </p:txBody>
      </p:sp>
      <p:sp>
        <p:nvSpPr>
          <p:cNvPr id="91" name="Google Shape;91;p5"/>
          <p:cNvSpPr/>
          <p:nvPr/>
        </p:nvSpPr>
        <p:spPr>
          <a:xfrm>
            <a:off x="3283028" y="2219325"/>
            <a:ext cx="2577795" cy="1524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Clr>
                <a:srgbClr val="2D1B4E"/>
              </a:buClr>
              <a:buSzPts val="900"/>
              <a:buFont typeface="Arial"/>
              <a:buNone/>
            </a:pPr>
            <a:r>
              <a:rPr b="0" i="0" lang="en-US" sz="900" u="none" cap="none" strike="noStrike">
                <a:solidFill>
                  <a:srgbClr val="2D1B4E"/>
                </a:solidFill>
                <a:latin typeface="Arial"/>
                <a:ea typeface="Arial"/>
                <a:cs typeface="Arial"/>
                <a:sym typeface="Arial"/>
              </a:rPr>
              <a:t>"New paths are opening"</a:t>
            </a:r>
            <a:endParaRPr b="0" i="0" sz="900" u="none" cap="none" strike="noStrike">
              <a:solidFill>
                <a:schemeClr val="dk1"/>
              </a:solidFill>
              <a:latin typeface="Calibri"/>
              <a:ea typeface="Calibri"/>
              <a:cs typeface="Calibri"/>
              <a:sym typeface="Calibri"/>
            </a:endParaRPr>
          </a:p>
        </p:txBody>
      </p:sp>
      <p:sp>
        <p:nvSpPr>
          <p:cNvPr id="92" name="Google Shape;92;p5"/>
          <p:cNvSpPr/>
          <p:nvPr/>
        </p:nvSpPr>
        <p:spPr>
          <a:xfrm>
            <a:off x="6121301" y="1419225"/>
            <a:ext cx="2832050" cy="1104900"/>
          </a:xfrm>
          <a:prstGeom prst="roundRect">
            <a:avLst>
              <a:gd fmla="val 6897" name="adj"/>
            </a:avLst>
          </a:prstGeom>
          <a:solidFill>
            <a:srgbClr val="D946E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93" name="Google Shape;93;p5"/>
          <p:cNvSpPr/>
          <p:nvPr/>
        </p:nvSpPr>
        <p:spPr>
          <a:xfrm>
            <a:off x="6248428" y="1571625"/>
            <a:ext cx="2577795" cy="3429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D1B4E"/>
              </a:buClr>
              <a:buSzPts val="2250"/>
              <a:buFont typeface="Arial"/>
              <a:buNone/>
            </a:pPr>
            <a:r>
              <a:rPr b="0" i="0" lang="en-US" sz="2250" u="none" cap="none" strike="noStrike">
                <a:solidFill>
                  <a:srgbClr val="2D1B4E"/>
                </a:solidFill>
                <a:latin typeface="Arial"/>
                <a:ea typeface="Arial"/>
                <a:cs typeface="Arial"/>
                <a:sym typeface="Arial"/>
              </a:rPr>
              <a:t>🤝</a:t>
            </a:r>
            <a:endParaRPr b="0" i="0" sz="2250" u="none" cap="none" strike="noStrike">
              <a:solidFill>
                <a:schemeClr val="dk1"/>
              </a:solidFill>
              <a:latin typeface="Calibri"/>
              <a:ea typeface="Calibri"/>
              <a:cs typeface="Calibri"/>
              <a:sym typeface="Calibri"/>
            </a:endParaRPr>
          </a:p>
        </p:txBody>
      </p:sp>
      <p:sp>
        <p:nvSpPr>
          <p:cNvPr id="94" name="Google Shape;94;p5"/>
          <p:cNvSpPr/>
          <p:nvPr/>
        </p:nvSpPr>
        <p:spPr>
          <a:xfrm>
            <a:off x="6248428" y="1990725"/>
            <a:ext cx="2577795" cy="190500"/>
          </a:xfrm>
          <a:prstGeom prst="rect">
            <a:avLst/>
          </a:prstGeom>
          <a:noFill/>
          <a:ln>
            <a:noFill/>
          </a:ln>
        </p:spPr>
        <p:txBody>
          <a:bodyPr anchorCtr="0" anchor="t" bIns="0" lIns="0" spcFirstLastPara="1" rIns="0" wrap="square" tIns="0">
            <a:noAutofit/>
          </a:bodyPr>
          <a:lstStyle/>
          <a:p>
            <a:pPr indent="0" lvl="0" marL="0" marR="0" rtl="0" algn="ctr">
              <a:lnSpc>
                <a:spcPct val="142857"/>
              </a:lnSpc>
              <a:spcBef>
                <a:spcPts val="0"/>
              </a:spcBef>
              <a:spcAft>
                <a:spcPts val="0"/>
              </a:spcAft>
              <a:buClr>
                <a:srgbClr val="2D1B4E"/>
              </a:buClr>
              <a:buSzPts val="1050"/>
              <a:buFont typeface="Arial"/>
              <a:buNone/>
            </a:pPr>
            <a:r>
              <a:rPr b="0" i="0" lang="en-US" sz="1050" u="none" cap="none" strike="noStrike">
                <a:solidFill>
                  <a:srgbClr val="2D1B4E"/>
                </a:solidFill>
                <a:latin typeface="Arial"/>
                <a:ea typeface="Arial"/>
                <a:cs typeface="Arial"/>
                <a:sym typeface="Arial"/>
              </a:rPr>
              <a:t>Relating to Others</a:t>
            </a:r>
            <a:endParaRPr b="0" i="0" sz="1050" u="none" cap="none" strike="noStrike">
              <a:solidFill>
                <a:schemeClr val="dk1"/>
              </a:solidFill>
              <a:latin typeface="Calibri"/>
              <a:ea typeface="Calibri"/>
              <a:cs typeface="Calibri"/>
              <a:sym typeface="Calibri"/>
            </a:endParaRPr>
          </a:p>
        </p:txBody>
      </p:sp>
      <p:sp>
        <p:nvSpPr>
          <p:cNvPr id="95" name="Google Shape;95;p5"/>
          <p:cNvSpPr/>
          <p:nvPr/>
        </p:nvSpPr>
        <p:spPr>
          <a:xfrm>
            <a:off x="6248428" y="2219325"/>
            <a:ext cx="2577795" cy="1524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Clr>
                <a:srgbClr val="2D1B4E"/>
              </a:buClr>
              <a:buSzPts val="900"/>
              <a:buFont typeface="Arial"/>
              <a:buNone/>
            </a:pPr>
            <a:r>
              <a:rPr b="0" i="0" lang="en-US" sz="900" u="none" cap="none" strike="noStrike">
                <a:solidFill>
                  <a:srgbClr val="2D1B4E"/>
                </a:solidFill>
                <a:latin typeface="Arial"/>
                <a:ea typeface="Arial"/>
                <a:cs typeface="Arial"/>
                <a:sym typeface="Arial"/>
              </a:rPr>
              <a:t>"Deeper connections"</a:t>
            </a:r>
            <a:endParaRPr b="0" i="0" sz="900" u="none" cap="none" strike="noStrike">
              <a:solidFill>
                <a:schemeClr val="dk1"/>
              </a:solidFill>
              <a:latin typeface="Calibri"/>
              <a:ea typeface="Calibri"/>
              <a:cs typeface="Calibri"/>
              <a:sym typeface="Calibri"/>
            </a:endParaRPr>
          </a:p>
        </p:txBody>
      </p:sp>
      <p:sp>
        <p:nvSpPr>
          <p:cNvPr id="96" name="Google Shape;96;p5"/>
          <p:cNvSpPr/>
          <p:nvPr/>
        </p:nvSpPr>
        <p:spPr>
          <a:xfrm>
            <a:off x="1788914" y="2638425"/>
            <a:ext cx="2716411" cy="1104900"/>
          </a:xfrm>
          <a:prstGeom prst="roundRect">
            <a:avLst>
              <a:gd fmla="val 6897" name="adj"/>
            </a:avLst>
          </a:prstGeom>
          <a:solidFill>
            <a:srgbClr val="D946E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97" name="Google Shape;97;p5"/>
          <p:cNvSpPr/>
          <p:nvPr/>
        </p:nvSpPr>
        <p:spPr>
          <a:xfrm>
            <a:off x="1917198" y="2790825"/>
            <a:ext cx="2459843" cy="3429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D1B4E"/>
              </a:buClr>
              <a:buSzPts val="2250"/>
              <a:buFont typeface="Arial"/>
              <a:buNone/>
            </a:pPr>
            <a:r>
              <a:rPr b="0" i="0" lang="en-US" sz="2250" u="none" cap="none" strike="noStrike">
                <a:solidFill>
                  <a:srgbClr val="2D1B4E"/>
                </a:solidFill>
                <a:latin typeface="Arial"/>
                <a:ea typeface="Arial"/>
                <a:cs typeface="Arial"/>
                <a:sym typeface="Arial"/>
              </a:rPr>
              <a:t>✨</a:t>
            </a:r>
            <a:endParaRPr b="0" i="0" sz="2250" u="none" cap="none" strike="noStrike">
              <a:solidFill>
                <a:schemeClr val="dk1"/>
              </a:solidFill>
              <a:latin typeface="Calibri"/>
              <a:ea typeface="Calibri"/>
              <a:cs typeface="Calibri"/>
              <a:sym typeface="Calibri"/>
            </a:endParaRPr>
          </a:p>
        </p:txBody>
      </p:sp>
      <p:sp>
        <p:nvSpPr>
          <p:cNvPr id="98" name="Google Shape;98;p5"/>
          <p:cNvSpPr/>
          <p:nvPr/>
        </p:nvSpPr>
        <p:spPr>
          <a:xfrm>
            <a:off x="1917198" y="3209925"/>
            <a:ext cx="2459843" cy="190500"/>
          </a:xfrm>
          <a:prstGeom prst="rect">
            <a:avLst/>
          </a:prstGeom>
          <a:noFill/>
          <a:ln>
            <a:noFill/>
          </a:ln>
        </p:spPr>
        <p:txBody>
          <a:bodyPr anchorCtr="0" anchor="t" bIns="0" lIns="0" spcFirstLastPara="1" rIns="0" wrap="square" tIns="0">
            <a:noAutofit/>
          </a:bodyPr>
          <a:lstStyle/>
          <a:p>
            <a:pPr indent="0" lvl="0" marL="0" marR="0" rtl="0" algn="ctr">
              <a:lnSpc>
                <a:spcPct val="142857"/>
              </a:lnSpc>
              <a:spcBef>
                <a:spcPts val="0"/>
              </a:spcBef>
              <a:spcAft>
                <a:spcPts val="0"/>
              </a:spcAft>
              <a:buClr>
                <a:srgbClr val="2D1B4E"/>
              </a:buClr>
              <a:buSzPts val="1050"/>
              <a:buFont typeface="Arial"/>
              <a:buNone/>
            </a:pPr>
            <a:r>
              <a:rPr b="0" i="0" lang="en-US" sz="1050" u="none" cap="none" strike="noStrike">
                <a:solidFill>
                  <a:srgbClr val="2D1B4E"/>
                </a:solidFill>
                <a:latin typeface="Arial"/>
                <a:ea typeface="Arial"/>
                <a:cs typeface="Arial"/>
                <a:sym typeface="Arial"/>
              </a:rPr>
              <a:t>Appreciation of Life</a:t>
            </a:r>
            <a:endParaRPr b="0" i="0" sz="1050" u="none" cap="none" strike="noStrike">
              <a:solidFill>
                <a:schemeClr val="dk1"/>
              </a:solidFill>
              <a:latin typeface="Calibri"/>
              <a:ea typeface="Calibri"/>
              <a:cs typeface="Calibri"/>
              <a:sym typeface="Calibri"/>
            </a:endParaRPr>
          </a:p>
        </p:txBody>
      </p:sp>
      <p:sp>
        <p:nvSpPr>
          <p:cNvPr id="99" name="Google Shape;99;p5"/>
          <p:cNvSpPr/>
          <p:nvPr/>
        </p:nvSpPr>
        <p:spPr>
          <a:xfrm>
            <a:off x="1917198" y="3438525"/>
            <a:ext cx="2459843" cy="1524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Clr>
                <a:srgbClr val="2D1B4E"/>
              </a:buClr>
              <a:buSzPts val="900"/>
              <a:buFont typeface="Arial"/>
              <a:buNone/>
            </a:pPr>
            <a:r>
              <a:rPr b="0" i="0" lang="en-US" sz="900" u="none" cap="none" strike="noStrike">
                <a:solidFill>
                  <a:srgbClr val="2D1B4E"/>
                </a:solidFill>
                <a:latin typeface="Arial"/>
                <a:ea typeface="Arial"/>
                <a:cs typeface="Arial"/>
                <a:sym typeface="Arial"/>
              </a:rPr>
              <a:t>"Changed priorities"</a:t>
            </a:r>
            <a:endParaRPr b="0" i="0" sz="900" u="none" cap="none" strike="noStrike">
              <a:solidFill>
                <a:schemeClr val="dk1"/>
              </a:solidFill>
              <a:latin typeface="Calibri"/>
              <a:ea typeface="Calibri"/>
              <a:cs typeface="Calibri"/>
              <a:sym typeface="Calibri"/>
            </a:endParaRPr>
          </a:p>
        </p:txBody>
      </p:sp>
      <p:sp>
        <p:nvSpPr>
          <p:cNvPr id="100" name="Google Shape;100;p5"/>
          <p:cNvSpPr/>
          <p:nvPr/>
        </p:nvSpPr>
        <p:spPr>
          <a:xfrm>
            <a:off x="4638675" y="2638425"/>
            <a:ext cx="2716411" cy="1104900"/>
          </a:xfrm>
          <a:prstGeom prst="roundRect">
            <a:avLst>
              <a:gd fmla="val 6897" name="adj"/>
            </a:avLst>
          </a:prstGeom>
          <a:solidFill>
            <a:srgbClr val="D946E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01" name="Google Shape;101;p5"/>
          <p:cNvSpPr/>
          <p:nvPr/>
        </p:nvSpPr>
        <p:spPr>
          <a:xfrm>
            <a:off x="4766959" y="2790825"/>
            <a:ext cx="2459843" cy="3429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D1B4E"/>
              </a:buClr>
              <a:buSzPts val="2250"/>
              <a:buFont typeface="Arial"/>
              <a:buNone/>
            </a:pPr>
            <a:r>
              <a:rPr b="0" i="0" lang="en-US" sz="2250" u="none" cap="none" strike="noStrike">
                <a:solidFill>
                  <a:srgbClr val="2D1B4E"/>
                </a:solidFill>
                <a:latin typeface="Arial"/>
                <a:ea typeface="Arial"/>
                <a:cs typeface="Arial"/>
                <a:sym typeface="Arial"/>
              </a:rPr>
              <a:t>🌱</a:t>
            </a:r>
            <a:endParaRPr b="0" i="0" sz="2250" u="none" cap="none" strike="noStrike">
              <a:solidFill>
                <a:schemeClr val="dk1"/>
              </a:solidFill>
              <a:latin typeface="Calibri"/>
              <a:ea typeface="Calibri"/>
              <a:cs typeface="Calibri"/>
              <a:sym typeface="Calibri"/>
            </a:endParaRPr>
          </a:p>
        </p:txBody>
      </p:sp>
      <p:sp>
        <p:nvSpPr>
          <p:cNvPr id="102" name="Google Shape;102;p5"/>
          <p:cNvSpPr/>
          <p:nvPr/>
        </p:nvSpPr>
        <p:spPr>
          <a:xfrm>
            <a:off x="4766959" y="3209925"/>
            <a:ext cx="2459843" cy="190500"/>
          </a:xfrm>
          <a:prstGeom prst="rect">
            <a:avLst/>
          </a:prstGeom>
          <a:noFill/>
          <a:ln>
            <a:noFill/>
          </a:ln>
        </p:spPr>
        <p:txBody>
          <a:bodyPr anchorCtr="0" anchor="t" bIns="0" lIns="0" spcFirstLastPara="1" rIns="0" wrap="square" tIns="0">
            <a:noAutofit/>
          </a:bodyPr>
          <a:lstStyle/>
          <a:p>
            <a:pPr indent="0" lvl="0" marL="0" marR="0" rtl="0" algn="ctr">
              <a:lnSpc>
                <a:spcPct val="142857"/>
              </a:lnSpc>
              <a:spcBef>
                <a:spcPts val="0"/>
              </a:spcBef>
              <a:spcAft>
                <a:spcPts val="0"/>
              </a:spcAft>
              <a:buClr>
                <a:srgbClr val="2D1B4E"/>
              </a:buClr>
              <a:buSzPts val="1050"/>
              <a:buFont typeface="Arial"/>
              <a:buNone/>
            </a:pPr>
            <a:r>
              <a:rPr b="0" i="0" lang="en-US" sz="1050" u="none" cap="none" strike="noStrike">
                <a:solidFill>
                  <a:srgbClr val="2D1B4E"/>
                </a:solidFill>
                <a:latin typeface="Arial"/>
                <a:ea typeface="Arial"/>
                <a:cs typeface="Arial"/>
                <a:sym typeface="Arial"/>
              </a:rPr>
              <a:t>Spiritual Growth</a:t>
            </a:r>
            <a:endParaRPr b="0" i="0" sz="1050" u="none" cap="none" strike="noStrike">
              <a:solidFill>
                <a:schemeClr val="dk1"/>
              </a:solidFill>
              <a:latin typeface="Calibri"/>
              <a:ea typeface="Calibri"/>
              <a:cs typeface="Calibri"/>
              <a:sym typeface="Calibri"/>
            </a:endParaRPr>
          </a:p>
        </p:txBody>
      </p:sp>
      <p:sp>
        <p:nvSpPr>
          <p:cNvPr id="103" name="Google Shape;103;p5"/>
          <p:cNvSpPr/>
          <p:nvPr/>
        </p:nvSpPr>
        <p:spPr>
          <a:xfrm>
            <a:off x="4766959" y="3438525"/>
            <a:ext cx="2459843" cy="1524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Clr>
                <a:srgbClr val="2D1B4E"/>
              </a:buClr>
              <a:buSzPts val="900"/>
              <a:buFont typeface="Arial"/>
              <a:buNone/>
            </a:pPr>
            <a:r>
              <a:rPr b="0" i="0" lang="en-US" sz="900" u="none" cap="none" strike="noStrike">
                <a:solidFill>
                  <a:srgbClr val="2D1B4E"/>
                </a:solidFill>
                <a:latin typeface="Arial"/>
                <a:ea typeface="Arial"/>
                <a:cs typeface="Arial"/>
                <a:sym typeface="Arial"/>
              </a:rPr>
              <a:t>"Existential shift"</a:t>
            </a:r>
            <a:endParaRPr b="0" i="0" sz="900" u="none" cap="none" strike="noStrike">
              <a:solidFill>
                <a:schemeClr val="dk1"/>
              </a:solidFill>
              <a:latin typeface="Calibri"/>
              <a:ea typeface="Calibri"/>
              <a:cs typeface="Calibri"/>
              <a:sym typeface="Calibri"/>
            </a:endParaRPr>
          </a:p>
        </p:txBody>
      </p:sp>
      <p:pic>
        <p:nvPicPr>
          <p:cNvPr descr="/tmp/rasterized-gradient-252e6629.png" id="104" name="Google Shape;104;p5"/>
          <p:cNvPicPr preferRelativeResize="0"/>
          <p:nvPr/>
        </p:nvPicPr>
        <p:blipFill rotWithShape="1">
          <a:blip r:embed="rId5">
            <a:alphaModFix/>
          </a:blip>
          <a:srcRect b="0" l="0" r="0" t="0"/>
          <a:stretch/>
        </p:blipFill>
        <p:spPr>
          <a:xfrm>
            <a:off x="190500" y="3933825"/>
            <a:ext cx="8763000" cy="800100"/>
          </a:xfrm>
          <a:prstGeom prst="rect">
            <a:avLst/>
          </a:prstGeom>
          <a:noFill/>
          <a:ln>
            <a:noFill/>
          </a:ln>
        </p:spPr>
      </p:pic>
      <p:sp>
        <p:nvSpPr>
          <p:cNvPr id="105" name="Google Shape;105;p5"/>
          <p:cNvSpPr/>
          <p:nvPr/>
        </p:nvSpPr>
        <p:spPr>
          <a:xfrm>
            <a:off x="297180" y="4067175"/>
            <a:ext cx="8549640" cy="5334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2D1B4E"/>
              </a:buClr>
              <a:buSzPts val="1500"/>
              <a:buFont typeface="Arial"/>
              <a:buNone/>
            </a:pPr>
            <a:r>
              <a:rPr b="0" i="0" lang="en-US" sz="1500" u="none" cap="none" strike="noStrike">
                <a:solidFill>
                  <a:srgbClr val="FFFFFF"/>
                </a:solidFill>
                <a:latin typeface="Arial"/>
                <a:ea typeface="Arial"/>
                <a:cs typeface="Arial"/>
                <a:sym typeface="Arial"/>
              </a:rPr>
              <a:t>These domains interact and reinforce each other. </a:t>
            </a:r>
            <a:r>
              <a:rPr b="1" i="0" lang="en-US" sz="1500" u="none" cap="none" strike="noStrike">
                <a:solidFill>
                  <a:srgbClr val="FFFFFF"/>
                </a:solidFill>
                <a:latin typeface="Arial"/>
                <a:ea typeface="Arial"/>
                <a:cs typeface="Arial"/>
                <a:sym typeface="Arial"/>
              </a:rPr>
              <a:t>Growth in one area often catalyzes growth in others.</a:t>
            </a:r>
            <a:endParaRPr b="0" i="0" sz="15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E5"/>
        </a:solidFill>
      </p:bgPr>
    </p:bg>
    <p:spTree>
      <p:nvGrpSpPr>
        <p:cNvPr id="203" name="Shape 203"/>
        <p:cNvGrpSpPr/>
        <p:nvPr/>
      </p:nvGrpSpPr>
      <p:grpSpPr>
        <a:xfrm>
          <a:off x="0" y="0"/>
          <a:ext cx="0" cy="0"/>
          <a:chOff x="0" y="0"/>
          <a:chExt cx="0" cy="0"/>
        </a:xfrm>
      </p:grpSpPr>
      <p:sp>
        <p:nvSpPr>
          <p:cNvPr id="204" name="Google Shape;204;p10"/>
          <p:cNvSpPr/>
          <p:nvPr/>
        </p:nvSpPr>
        <p:spPr>
          <a:xfrm>
            <a:off x="285750" y="228600"/>
            <a:ext cx="4653725" cy="381000"/>
          </a:xfrm>
          <a:prstGeom prst="rect">
            <a:avLst/>
          </a:prstGeom>
          <a:noFill/>
          <a:ln>
            <a:noFill/>
          </a:ln>
        </p:spPr>
        <p:txBody>
          <a:bodyPr anchorCtr="0" anchor="t" bIns="0" lIns="0" spcFirstLastPara="1" rIns="0" wrap="square" tIns="0">
            <a:noAutofit/>
          </a:bodyPr>
          <a:lstStyle/>
          <a:p>
            <a:pPr indent="0" lvl="0" marL="0" marR="0" rtl="0" algn="l">
              <a:lnSpc>
                <a:spcPct val="111111"/>
              </a:lnSpc>
              <a:spcBef>
                <a:spcPts val="0"/>
              </a:spcBef>
              <a:spcAft>
                <a:spcPts val="0"/>
              </a:spcAft>
              <a:buClr>
                <a:srgbClr val="2D1B4E"/>
              </a:buClr>
              <a:buSzPts val="2700"/>
              <a:buFont typeface="Georgia"/>
              <a:buNone/>
            </a:pPr>
            <a:r>
              <a:rPr b="1" i="0" lang="en-US" sz="2700" u="none" cap="none" strike="noStrike">
                <a:solidFill>
                  <a:srgbClr val="2D1B4E"/>
                </a:solidFill>
                <a:latin typeface="Georgia"/>
                <a:ea typeface="Georgia"/>
                <a:cs typeface="Georgia"/>
                <a:sym typeface="Georgia"/>
              </a:rPr>
              <a:t>Cultural Wealth as Foundation</a:t>
            </a:r>
            <a:endParaRPr b="0" i="0" sz="2700" u="none" cap="none" strike="noStrike">
              <a:solidFill>
                <a:schemeClr val="dk1"/>
              </a:solidFill>
              <a:latin typeface="Calibri"/>
              <a:ea typeface="Calibri"/>
              <a:cs typeface="Calibri"/>
              <a:sym typeface="Calibri"/>
            </a:endParaRPr>
          </a:p>
        </p:txBody>
      </p:sp>
      <p:sp>
        <p:nvSpPr>
          <p:cNvPr id="205" name="Google Shape;205;p10"/>
          <p:cNvSpPr/>
          <p:nvPr/>
        </p:nvSpPr>
        <p:spPr>
          <a:xfrm>
            <a:off x="285750" y="666750"/>
            <a:ext cx="8743950" cy="2667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Clr>
                <a:srgbClr val="D946EF"/>
              </a:buClr>
              <a:buSzPts val="1500"/>
              <a:buFont typeface="Arial"/>
              <a:buNone/>
            </a:pPr>
            <a:r>
              <a:rPr b="0" i="0" lang="en-US" sz="1500" u="none" cap="none" strike="noStrike">
                <a:solidFill>
                  <a:srgbClr val="D946EF"/>
                </a:solidFill>
                <a:latin typeface="Arial"/>
                <a:ea typeface="Arial"/>
                <a:cs typeface="Arial"/>
                <a:sym typeface="Arial"/>
              </a:rPr>
              <a:t>Our communities' assets for growth (Dr. Tara Yosso)</a:t>
            </a:r>
            <a:endParaRPr b="0" i="0" sz="1500" u="none" cap="none" strike="noStrike">
              <a:solidFill>
                <a:schemeClr val="dk1"/>
              </a:solidFill>
              <a:latin typeface="Calibri"/>
              <a:ea typeface="Calibri"/>
              <a:cs typeface="Calibri"/>
              <a:sym typeface="Calibri"/>
            </a:endParaRPr>
          </a:p>
        </p:txBody>
      </p:sp>
      <p:sp>
        <p:nvSpPr>
          <p:cNvPr id="206" name="Google Shape;206;p10"/>
          <p:cNvSpPr/>
          <p:nvPr/>
        </p:nvSpPr>
        <p:spPr>
          <a:xfrm>
            <a:off x="190500" y="1809750"/>
            <a:ext cx="2844850" cy="742950"/>
          </a:xfrm>
          <a:prstGeom prst="roundRect">
            <a:avLst>
              <a:gd fmla="val 10256" name="adj"/>
            </a:avLst>
          </a:prstGeom>
          <a:solidFill>
            <a:srgbClr val="D946E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07" name="Google Shape;207;p10"/>
          <p:cNvSpPr/>
          <p:nvPr/>
        </p:nvSpPr>
        <p:spPr>
          <a:xfrm>
            <a:off x="298069" y="1943100"/>
            <a:ext cx="2629713" cy="266700"/>
          </a:xfrm>
          <a:prstGeom prst="rect">
            <a:avLst/>
          </a:prstGeom>
          <a:noFill/>
          <a:ln>
            <a:noFill/>
          </a:ln>
        </p:spPr>
        <p:txBody>
          <a:bodyPr anchorCtr="0" anchor="t" bIns="0" lIns="0" spcFirstLastPara="1" rIns="0" wrap="square" tIns="0">
            <a:noAutofit/>
          </a:bodyPr>
          <a:lstStyle/>
          <a:p>
            <a:pPr indent="0" lvl="0" marL="0" marR="0" rtl="0" algn="ctr">
              <a:lnSpc>
                <a:spcPct val="155555"/>
              </a:lnSpc>
              <a:spcBef>
                <a:spcPts val="0"/>
              </a:spcBef>
              <a:spcAft>
                <a:spcPts val="0"/>
              </a:spcAft>
              <a:buClr>
                <a:srgbClr val="FBBF24"/>
              </a:buClr>
              <a:buSzPts val="1350"/>
              <a:buFont typeface="Arial"/>
              <a:buNone/>
            </a:pPr>
            <a:r>
              <a:rPr b="0" i="0" lang="en-US" sz="1350" u="none" cap="none" strike="noStrike">
                <a:solidFill>
                  <a:srgbClr val="FBBF24"/>
                </a:solidFill>
                <a:latin typeface="Arial"/>
                <a:ea typeface="Arial"/>
                <a:cs typeface="Arial"/>
                <a:sym typeface="Arial"/>
              </a:rPr>
              <a:t>Aspirational</a:t>
            </a:r>
            <a:endParaRPr b="0" i="0" sz="1350" u="none" cap="none" strike="noStrike">
              <a:solidFill>
                <a:schemeClr val="dk1"/>
              </a:solidFill>
              <a:latin typeface="Calibri"/>
              <a:ea typeface="Calibri"/>
              <a:cs typeface="Calibri"/>
              <a:sym typeface="Calibri"/>
            </a:endParaRPr>
          </a:p>
        </p:txBody>
      </p:sp>
      <p:sp>
        <p:nvSpPr>
          <p:cNvPr id="208" name="Google Shape;208;p10"/>
          <p:cNvSpPr/>
          <p:nvPr/>
        </p:nvSpPr>
        <p:spPr>
          <a:xfrm>
            <a:off x="298069" y="2266950"/>
            <a:ext cx="2629713" cy="1524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Clr>
                <a:srgbClr val="2D1B4E"/>
              </a:buClr>
              <a:buSzPts val="900"/>
              <a:buFont typeface="Arial"/>
              <a:buNone/>
            </a:pPr>
            <a:r>
              <a:rPr b="0" i="0" lang="en-US" sz="900" u="none" cap="none" strike="noStrike">
                <a:solidFill>
                  <a:srgbClr val="2D1B4E"/>
                </a:solidFill>
                <a:latin typeface="Arial"/>
                <a:ea typeface="Arial"/>
                <a:cs typeface="Arial"/>
                <a:sym typeface="Arial"/>
              </a:rPr>
              <a:t>Maintaining hope despite barriers</a:t>
            </a:r>
            <a:endParaRPr b="0" i="0" sz="900" u="none" cap="none" strike="noStrike">
              <a:solidFill>
                <a:schemeClr val="dk1"/>
              </a:solidFill>
              <a:latin typeface="Calibri"/>
              <a:ea typeface="Calibri"/>
              <a:cs typeface="Calibri"/>
              <a:sym typeface="Calibri"/>
            </a:endParaRPr>
          </a:p>
        </p:txBody>
      </p:sp>
      <p:sp>
        <p:nvSpPr>
          <p:cNvPr id="209" name="Google Shape;209;p10"/>
          <p:cNvSpPr/>
          <p:nvPr/>
        </p:nvSpPr>
        <p:spPr>
          <a:xfrm>
            <a:off x="3149650" y="1809750"/>
            <a:ext cx="2844850" cy="742950"/>
          </a:xfrm>
          <a:prstGeom prst="roundRect">
            <a:avLst>
              <a:gd fmla="val 10256" name="adj"/>
            </a:avLst>
          </a:prstGeom>
          <a:solidFill>
            <a:srgbClr val="D946E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10" name="Google Shape;210;p10"/>
          <p:cNvSpPr/>
          <p:nvPr/>
        </p:nvSpPr>
        <p:spPr>
          <a:xfrm>
            <a:off x="3257218" y="1943100"/>
            <a:ext cx="2629713" cy="266700"/>
          </a:xfrm>
          <a:prstGeom prst="rect">
            <a:avLst/>
          </a:prstGeom>
          <a:noFill/>
          <a:ln>
            <a:noFill/>
          </a:ln>
        </p:spPr>
        <p:txBody>
          <a:bodyPr anchorCtr="0" anchor="t" bIns="0" lIns="0" spcFirstLastPara="1" rIns="0" wrap="square" tIns="0">
            <a:noAutofit/>
          </a:bodyPr>
          <a:lstStyle/>
          <a:p>
            <a:pPr indent="0" lvl="0" marL="0" marR="0" rtl="0" algn="ctr">
              <a:lnSpc>
                <a:spcPct val="155555"/>
              </a:lnSpc>
              <a:spcBef>
                <a:spcPts val="0"/>
              </a:spcBef>
              <a:spcAft>
                <a:spcPts val="0"/>
              </a:spcAft>
              <a:buClr>
                <a:srgbClr val="FBBF24"/>
              </a:buClr>
              <a:buSzPts val="1350"/>
              <a:buFont typeface="Arial"/>
              <a:buNone/>
            </a:pPr>
            <a:r>
              <a:rPr b="0" i="0" lang="en-US" sz="1350" u="none" cap="none" strike="noStrike">
                <a:solidFill>
                  <a:srgbClr val="FBBF24"/>
                </a:solidFill>
                <a:latin typeface="Arial"/>
                <a:ea typeface="Arial"/>
                <a:cs typeface="Arial"/>
                <a:sym typeface="Arial"/>
              </a:rPr>
              <a:t>Linguistic</a:t>
            </a:r>
            <a:endParaRPr b="0" i="0" sz="1350" u="none" cap="none" strike="noStrike">
              <a:solidFill>
                <a:schemeClr val="dk1"/>
              </a:solidFill>
              <a:latin typeface="Calibri"/>
              <a:ea typeface="Calibri"/>
              <a:cs typeface="Calibri"/>
              <a:sym typeface="Calibri"/>
            </a:endParaRPr>
          </a:p>
        </p:txBody>
      </p:sp>
      <p:sp>
        <p:nvSpPr>
          <p:cNvPr id="211" name="Google Shape;211;p10"/>
          <p:cNvSpPr/>
          <p:nvPr/>
        </p:nvSpPr>
        <p:spPr>
          <a:xfrm>
            <a:off x="3257218" y="2266950"/>
            <a:ext cx="2629713" cy="1524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Clr>
                <a:srgbClr val="2D1B4E"/>
              </a:buClr>
              <a:buSzPts val="900"/>
              <a:buFont typeface="Arial"/>
              <a:buNone/>
            </a:pPr>
            <a:r>
              <a:rPr b="0" i="0" lang="en-US" sz="900" u="none" cap="none" strike="noStrike">
                <a:solidFill>
                  <a:srgbClr val="2D1B4E"/>
                </a:solidFill>
                <a:latin typeface="Arial"/>
                <a:ea typeface="Arial"/>
                <a:cs typeface="Arial"/>
                <a:sym typeface="Arial"/>
              </a:rPr>
              <a:t>Communication across cultures</a:t>
            </a:r>
            <a:endParaRPr b="0" i="0" sz="900" u="none" cap="none" strike="noStrike">
              <a:solidFill>
                <a:schemeClr val="dk1"/>
              </a:solidFill>
              <a:latin typeface="Calibri"/>
              <a:ea typeface="Calibri"/>
              <a:cs typeface="Calibri"/>
              <a:sym typeface="Calibri"/>
            </a:endParaRPr>
          </a:p>
        </p:txBody>
      </p:sp>
      <p:sp>
        <p:nvSpPr>
          <p:cNvPr id="212" name="Google Shape;212;p10"/>
          <p:cNvSpPr/>
          <p:nvPr/>
        </p:nvSpPr>
        <p:spPr>
          <a:xfrm>
            <a:off x="6108799" y="1809750"/>
            <a:ext cx="2844850" cy="742950"/>
          </a:xfrm>
          <a:prstGeom prst="roundRect">
            <a:avLst>
              <a:gd fmla="val 10256" name="adj"/>
            </a:avLst>
          </a:prstGeom>
          <a:solidFill>
            <a:srgbClr val="D946E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13" name="Google Shape;213;p10"/>
          <p:cNvSpPr/>
          <p:nvPr/>
        </p:nvSpPr>
        <p:spPr>
          <a:xfrm>
            <a:off x="6216368" y="1943100"/>
            <a:ext cx="2629713" cy="266700"/>
          </a:xfrm>
          <a:prstGeom prst="rect">
            <a:avLst/>
          </a:prstGeom>
          <a:noFill/>
          <a:ln>
            <a:noFill/>
          </a:ln>
        </p:spPr>
        <p:txBody>
          <a:bodyPr anchorCtr="0" anchor="t" bIns="0" lIns="0" spcFirstLastPara="1" rIns="0" wrap="square" tIns="0">
            <a:noAutofit/>
          </a:bodyPr>
          <a:lstStyle/>
          <a:p>
            <a:pPr indent="0" lvl="0" marL="0" marR="0" rtl="0" algn="ctr">
              <a:lnSpc>
                <a:spcPct val="155555"/>
              </a:lnSpc>
              <a:spcBef>
                <a:spcPts val="0"/>
              </a:spcBef>
              <a:spcAft>
                <a:spcPts val="0"/>
              </a:spcAft>
              <a:buClr>
                <a:srgbClr val="FBBF24"/>
              </a:buClr>
              <a:buSzPts val="1350"/>
              <a:buFont typeface="Arial"/>
              <a:buNone/>
            </a:pPr>
            <a:r>
              <a:rPr b="0" i="0" lang="en-US" sz="1350" u="none" cap="none" strike="noStrike">
                <a:solidFill>
                  <a:srgbClr val="FBBF24"/>
                </a:solidFill>
                <a:latin typeface="Arial"/>
                <a:ea typeface="Arial"/>
                <a:cs typeface="Arial"/>
                <a:sym typeface="Arial"/>
              </a:rPr>
              <a:t>Familial</a:t>
            </a:r>
            <a:endParaRPr b="0" i="0" sz="1350" u="none" cap="none" strike="noStrike">
              <a:solidFill>
                <a:schemeClr val="dk1"/>
              </a:solidFill>
              <a:latin typeface="Calibri"/>
              <a:ea typeface="Calibri"/>
              <a:cs typeface="Calibri"/>
              <a:sym typeface="Calibri"/>
            </a:endParaRPr>
          </a:p>
        </p:txBody>
      </p:sp>
      <p:sp>
        <p:nvSpPr>
          <p:cNvPr id="214" name="Google Shape;214;p10"/>
          <p:cNvSpPr/>
          <p:nvPr/>
        </p:nvSpPr>
        <p:spPr>
          <a:xfrm>
            <a:off x="6216368" y="2266950"/>
            <a:ext cx="2629713" cy="1524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Clr>
                <a:srgbClr val="2D1B4E"/>
              </a:buClr>
              <a:buSzPts val="900"/>
              <a:buFont typeface="Arial"/>
              <a:buNone/>
            </a:pPr>
            <a:r>
              <a:rPr b="0" i="0" lang="en-US" sz="900" u="none" cap="none" strike="noStrike">
                <a:solidFill>
                  <a:srgbClr val="2D1B4E"/>
                </a:solidFill>
                <a:latin typeface="Arial"/>
                <a:ea typeface="Arial"/>
                <a:cs typeface="Arial"/>
                <a:sym typeface="Arial"/>
              </a:rPr>
              <a:t>Community history and memory</a:t>
            </a:r>
            <a:endParaRPr b="0" i="0" sz="900" u="none" cap="none" strike="noStrike">
              <a:solidFill>
                <a:schemeClr val="dk1"/>
              </a:solidFill>
              <a:latin typeface="Calibri"/>
              <a:ea typeface="Calibri"/>
              <a:cs typeface="Calibri"/>
              <a:sym typeface="Calibri"/>
            </a:endParaRPr>
          </a:p>
        </p:txBody>
      </p:sp>
      <p:sp>
        <p:nvSpPr>
          <p:cNvPr id="215" name="Google Shape;215;p10"/>
          <p:cNvSpPr/>
          <p:nvPr/>
        </p:nvSpPr>
        <p:spPr>
          <a:xfrm>
            <a:off x="190500" y="2647950"/>
            <a:ext cx="2844850" cy="742950"/>
          </a:xfrm>
          <a:prstGeom prst="roundRect">
            <a:avLst>
              <a:gd fmla="val 10256" name="adj"/>
            </a:avLst>
          </a:prstGeom>
          <a:solidFill>
            <a:srgbClr val="D946E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16" name="Google Shape;216;p10"/>
          <p:cNvSpPr/>
          <p:nvPr/>
        </p:nvSpPr>
        <p:spPr>
          <a:xfrm>
            <a:off x="298069" y="2781300"/>
            <a:ext cx="2629713" cy="266700"/>
          </a:xfrm>
          <a:prstGeom prst="rect">
            <a:avLst/>
          </a:prstGeom>
          <a:noFill/>
          <a:ln>
            <a:noFill/>
          </a:ln>
        </p:spPr>
        <p:txBody>
          <a:bodyPr anchorCtr="0" anchor="t" bIns="0" lIns="0" spcFirstLastPara="1" rIns="0" wrap="square" tIns="0">
            <a:noAutofit/>
          </a:bodyPr>
          <a:lstStyle/>
          <a:p>
            <a:pPr indent="0" lvl="0" marL="0" marR="0" rtl="0" algn="ctr">
              <a:lnSpc>
                <a:spcPct val="155555"/>
              </a:lnSpc>
              <a:spcBef>
                <a:spcPts val="0"/>
              </a:spcBef>
              <a:spcAft>
                <a:spcPts val="0"/>
              </a:spcAft>
              <a:buClr>
                <a:srgbClr val="FBBF24"/>
              </a:buClr>
              <a:buSzPts val="1350"/>
              <a:buFont typeface="Arial"/>
              <a:buNone/>
            </a:pPr>
            <a:r>
              <a:rPr b="0" i="0" lang="en-US" sz="1350" u="none" cap="none" strike="noStrike">
                <a:solidFill>
                  <a:srgbClr val="FBBF24"/>
                </a:solidFill>
                <a:latin typeface="Arial"/>
                <a:ea typeface="Arial"/>
                <a:cs typeface="Arial"/>
                <a:sym typeface="Arial"/>
              </a:rPr>
              <a:t>Social</a:t>
            </a:r>
            <a:endParaRPr b="0" i="0" sz="1350" u="none" cap="none" strike="noStrike">
              <a:solidFill>
                <a:schemeClr val="dk1"/>
              </a:solidFill>
              <a:latin typeface="Calibri"/>
              <a:ea typeface="Calibri"/>
              <a:cs typeface="Calibri"/>
              <a:sym typeface="Calibri"/>
            </a:endParaRPr>
          </a:p>
        </p:txBody>
      </p:sp>
      <p:sp>
        <p:nvSpPr>
          <p:cNvPr id="217" name="Google Shape;217;p10"/>
          <p:cNvSpPr/>
          <p:nvPr/>
        </p:nvSpPr>
        <p:spPr>
          <a:xfrm>
            <a:off x="298069" y="3105150"/>
            <a:ext cx="2629713" cy="1524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Clr>
                <a:srgbClr val="2D1B4E"/>
              </a:buClr>
              <a:buSzPts val="900"/>
              <a:buFont typeface="Arial"/>
              <a:buNone/>
            </a:pPr>
            <a:r>
              <a:rPr b="0" i="0" lang="en-US" sz="900" u="none" cap="none" strike="noStrike">
                <a:solidFill>
                  <a:srgbClr val="2D1B4E"/>
                </a:solidFill>
                <a:latin typeface="Arial"/>
                <a:ea typeface="Arial"/>
                <a:cs typeface="Arial"/>
                <a:sym typeface="Arial"/>
              </a:rPr>
              <a:t>Networks of mutual support</a:t>
            </a:r>
            <a:endParaRPr b="0" i="0" sz="900" u="none" cap="none" strike="noStrike">
              <a:solidFill>
                <a:schemeClr val="dk1"/>
              </a:solidFill>
              <a:latin typeface="Calibri"/>
              <a:ea typeface="Calibri"/>
              <a:cs typeface="Calibri"/>
              <a:sym typeface="Calibri"/>
            </a:endParaRPr>
          </a:p>
        </p:txBody>
      </p:sp>
      <p:sp>
        <p:nvSpPr>
          <p:cNvPr id="218" name="Google Shape;218;p10"/>
          <p:cNvSpPr/>
          <p:nvPr/>
        </p:nvSpPr>
        <p:spPr>
          <a:xfrm>
            <a:off x="3149650" y="2647950"/>
            <a:ext cx="2844850" cy="742950"/>
          </a:xfrm>
          <a:prstGeom prst="roundRect">
            <a:avLst>
              <a:gd fmla="val 10256" name="adj"/>
            </a:avLst>
          </a:prstGeom>
          <a:solidFill>
            <a:srgbClr val="D946E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19" name="Google Shape;219;p10"/>
          <p:cNvSpPr/>
          <p:nvPr/>
        </p:nvSpPr>
        <p:spPr>
          <a:xfrm>
            <a:off x="3257218" y="2781300"/>
            <a:ext cx="2629713" cy="266700"/>
          </a:xfrm>
          <a:prstGeom prst="rect">
            <a:avLst/>
          </a:prstGeom>
          <a:noFill/>
          <a:ln>
            <a:noFill/>
          </a:ln>
        </p:spPr>
        <p:txBody>
          <a:bodyPr anchorCtr="0" anchor="t" bIns="0" lIns="0" spcFirstLastPara="1" rIns="0" wrap="square" tIns="0">
            <a:noAutofit/>
          </a:bodyPr>
          <a:lstStyle/>
          <a:p>
            <a:pPr indent="0" lvl="0" marL="0" marR="0" rtl="0" algn="ctr">
              <a:lnSpc>
                <a:spcPct val="155555"/>
              </a:lnSpc>
              <a:spcBef>
                <a:spcPts val="0"/>
              </a:spcBef>
              <a:spcAft>
                <a:spcPts val="0"/>
              </a:spcAft>
              <a:buClr>
                <a:srgbClr val="FBBF24"/>
              </a:buClr>
              <a:buSzPts val="1350"/>
              <a:buFont typeface="Arial"/>
              <a:buNone/>
            </a:pPr>
            <a:r>
              <a:rPr b="0" i="0" lang="en-US" sz="1350" u="none" cap="none" strike="noStrike">
                <a:solidFill>
                  <a:srgbClr val="FBBF24"/>
                </a:solidFill>
                <a:latin typeface="Arial"/>
                <a:ea typeface="Arial"/>
                <a:cs typeface="Arial"/>
                <a:sym typeface="Arial"/>
              </a:rPr>
              <a:t>Navigational</a:t>
            </a:r>
            <a:endParaRPr b="0" i="0" sz="1350" u="none" cap="none" strike="noStrike">
              <a:solidFill>
                <a:schemeClr val="dk1"/>
              </a:solidFill>
              <a:latin typeface="Calibri"/>
              <a:ea typeface="Calibri"/>
              <a:cs typeface="Calibri"/>
              <a:sym typeface="Calibri"/>
            </a:endParaRPr>
          </a:p>
        </p:txBody>
      </p:sp>
      <p:sp>
        <p:nvSpPr>
          <p:cNvPr id="220" name="Google Shape;220;p10"/>
          <p:cNvSpPr/>
          <p:nvPr/>
        </p:nvSpPr>
        <p:spPr>
          <a:xfrm>
            <a:off x="3257218" y="3105150"/>
            <a:ext cx="2629713" cy="1524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Clr>
                <a:srgbClr val="2D1B4E"/>
              </a:buClr>
              <a:buSzPts val="900"/>
              <a:buFont typeface="Arial"/>
              <a:buNone/>
            </a:pPr>
            <a:r>
              <a:rPr b="0" i="0" lang="en-US" sz="900" u="none" cap="none" strike="noStrike">
                <a:solidFill>
                  <a:srgbClr val="2D1B4E"/>
                </a:solidFill>
                <a:latin typeface="Arial"/>
                <a:ea typeface="Arial"/>
                <a:cs typeface="Arial"/>
                <a:sym typeface="Arial"/>
              </a:rPr>
              <a:t>Moving through hostile spaces</a:t>
            </a:r>
            <a:endParaRPr b="0" i="0" sz="900" u="none" cap="none" strike="noStrike">
              <a:solidFill>
                <a:schemeClr val="dk1"/>
              </a:solidFill>
              <a:latin typeface="Calibri"/>
              <a:ea typeface="Calibri"/>
              <a:cs typeface="Calibri"/>
              <a:sym typeface="Calibri"/>
            </a:endParaRPr>
          </a:p>
        </p:txBody>
      </p:sp>
      <p:sp>
        <p:nvSpPr>
          <p:cNvPr id="221" name="Google Shape;221;p10"/>
          <p:cNvSpPr/>
          <p:nvPr/>
        </p:nvSpPr>
        <p:spPr>
          <a:xfrm>
            <a:off x="6108799" y="2647950"/>
            <a:ext cx="2844850" cy="742950"/>
          </a:xfrm>
          <a:prstGeom prst="roundRect">
            <a:avLst>
              <a:gd fmla="val 10256" name="adj"/>
            </a:avLst>
          </a:prstGeom>
          <a:solidFill>
            <a:srgbClr val="D946E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22" name="Google Shape;222;p10"/>
          <p:cNvSpPr/>
          <p:nvPr/>
        </p:nvSpPr>
        <p:spPr>
          <a:xfrm>
            <a:off x="6216368" y="2781300"/>
            <a:ext cx="2629713" cy="266700"/>
          </a:xfrm>
          <a:prstGeom prst="rect">
            <a:avLst/>
          </a:prstGeom>
          <a:noFill/>
          <a:ln>
            <a:noFill/>
          </a:ln>
        </p:spPr>
        <p:txBody>
          <a:bodyPr anchorCtr="0" anchor="t" bIns="0" lIns="0" spcFirstLastPara="1" rIns="0" wrap="square" tIns="0">
            <a:noAutofit/>
          </a:bodyPr>
          <a:lstStyle/>
          <a:p>
            <a:pPr indent="0" lvl="0" marL="0" marR="0" rtl="0" algn="ctr">
              <a:lnSpc>
                <a:spcPct val="155555"/>
              </a:lnSpc>
              <a:spcBef>
                <a:spcPts val="0"/>
              </a:spcBef>
              <a:spcAft>
                <a:spcPts val="0"/>
              </a:spcAft>
              <a:buClr>
                <a:srgbClr val="FBBF24"/>
              </a:buClr>
              <a:buSzPts val="1350"/>
              <a:buFont typeface="Arial"/>
              <a:buNone/>
            </a:pPr>
            <a:r>
              <a:rPr b="0" i="0" lang="en-US" sz="1350" u="none" cap="none" strike="noStrike">
                <a:solidFill>
                  <a:srgbClr val="FBBF24"/>
                </a:solidFill>
                <a:latin typeface="Arial"/>
                <a:ea typeface="Arial"/>
                <a:cs typeface="Arial"/>
                <a:sym typeface="Arial"/>
              </a:rPr>
              <a:t>Resistant</a:t>
            </a:r>
            <a:endParaRPr b="0" i="0" sz="1350" u="none" cap="none" strike="noStrike">
              <a:solidFill>
                <a:schemeClr val="dk1"/>
              </a:solidFill>
              <a:latin typeface="Calibri"/>
              <a:ea typeface="Calibri"/>
              <a:cs typeface="Calibri"/>
              <a:sym typeface="Calibri"/>
            </a:endParaRPr>
          </a:p>
        </p:txBody>
      </p:sp>
      <p:sp>
        <p:nvSpPr>
          <p:cNvPr id="223" name="Google Shape;223;p10"/>
          <p:cNvSpPr/>
          <p:nvPr/>
        </p:nvSpPr>
        <p:spPr>
          <a:xfrm>
            <a:off x="6216368" y="3105150"/>
            <a:ext cx="2629713" cy="1524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Clr>
                <a:srgbClr val="2D1B4E"/>
              </a:buClr>
              <a:buSzPts val="900"/>
              <a:buFont typeface="Arial"/>
              <a:buNone/>
            </a:pPr>
            <a:r>
              <a:rPr b="0" i="0" lang="en-US" sz="900" u="none" cap="none" strike="noStrike">
                <a:solidFill>
                  <a:srgbClr val="2D1B4E"/>
                </a:solidFill>
                <a:latin typeface="Arial"/>
                <a:ea typeface="Arial"/>
                <a:cs typeface="Arial"/>
                <a:sym typeface="Arial"/>
              </a:rPr>
              <a:t>Knowledge through opposition</a:t>
            </a:r>
            <a:endParaRPr b="0" i="0" sz="900" u="none" cap="none" strike="noStrike">
              <a:solidFill>
                <a:schemeClr val="dk1"/>
              </a:solidFill>
              <a:latin typeface="Calibri"/>
              <a:ea typeface="Calibri"/>
              <a:cs typeface="Calibri"/>
              <a:sym typeface="Calibri"/>
            </a:endParaRPr>
          </a:p>
        </p:txBody>
      </p:sp>
      <p:pic>
        <p:nvPicPr>
          <p:cNvPr descr="/tmp/rasterized-gradient-4ad9fbf6.png" id="224" name="Google Shape;224;p10"/>
          <p:cNvPicPr preferRelativeResize="0"/>
          <p:nvPr/>
        </p:nvPicPr>
        <p:blipFill rotWithShape="1">
          <a:blip r:embed="rId4">
            <a:alphaModFix/>
          </a:blip>
          <a:srcRect b="0" l="0" r="0" t="0"/>
          <a:stretch/>
        </p:blipFill>
        <p:spPr>
          <a:xfrm>
            <a:off x="190500" y="3486150"/>
            <a:ext cx="8763000" cy="876300"/>
          </a:xfrm>
          <a:prstGeom prst="rect">
            <a:avLst/>
          </a:prstGeom>
          <a:noFill/>
          <a:ln>
            <a:noFill/>
          </a:ln>
        </p:spPr>
      </p:pic>
      <p:sp>
        <p:nvSpPr>
          <p:cNvPr id="225" name="Google Shape;225;p10"/>
          <p:cNvSpPr/>
          <p:nvPr/>
        </p:nvSpPr>
        <p:spPr>
          <a:xfrm>
            <a:off x="297180" y="3638550"/>
            <a:ext cx="8549640" cy="57150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FBBF24"/>
              </a:buClr>
              <a:buSzPts val="1500"/>
              <a:buFont typeface="Arial"/>
              <a:buNone/>
            </a:pPr>
            <a:r>
              <a:rPr b="1" i="0" lang="en-US" sz="1500" u="none" cap="none" strike="noStrike">
                <a:solidFill>
                  <a:srgbClr val="FBBF24"/>
                </a:solidFill>
                <a:latin typeface="Arial"/>
                <a:ea typeface="Arial"/>
                <a:cs typeface="Arial"/>
                <a:sym typeface="Arial"/>
              </a:rPr>
              <a:t>PTG is not new for us.</a:t>
            </a:r>
            <a:r>
              <a:rPr b="0" i="0" lang="en-US" sz="1500" u="none" cap="none" strike="noStrike">
                <a:solidFill>
                  <a:srgbClr val="2D1B4E"/>
                </a:solidFill>
                <a:latin typeface="Arial"/>
                <a:ea typeface="Arial"/>
                <a:cs typeface="Arial"/>
                <a:sym typeface="Arial"/>
              </a:rPr>
              <a:t> These forms of cultural wealth are the very resources that enable post-traumatic growth. We've been doing this for generations.</a:t>
            </a:r>
            <a:endParaRPr b="0" i="0" sz="15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E5"/>
        </a:solidFill>
      </p:bgPr>
    </p:bg>
    <p:spTree>
      <p:nvGrpSpPr>
        <p:cNvPr id="249" name="Shape 249"/>
        <p:cNvGrpSpPr/>
        <p:nvPr/>
      </p:nvGrpSpPr>
      <p:grpSpPr>
        <a:xfrm>
          <a:off x="0" y="0"/>
          <a:ext cx="0" cy="0"/>
          <a:chOff x="0" y="0"/>
          <a:chExt cx="0" cy="0"/>
        </a:xfrm>
      </p:grpSpPr>
      <p:sp>
        <p:nvSpPr>
          <p:cNvPr id="250" name="TextBox 249"/>
          <p:cNvSpPr txBox="1"/>
          <p:nvPr/>
        </p:nvSpPr>
        <p:spPr>
          <a:xfrm>
            <a:off x="457200" y="274320"/>
            <a:ext cx="8229600" cy="548640"/>
          </a:xfrm>
          <a:prstGeom prst="rect">
            <a:avLst/>
          </a:prstGeom>
          <a:noFill/>
        </p:spPr>
        <p:txBody>
          <a:bodyPr wrap="none">
            <a:spAutoFit/>
          </a:bodyPr>
          <a:lstStyle/>
          <a:p>
            <a:pPr algn="ctr">
              <a:defRPr sz="2800" b="1">
                <a:solidFill>
                  <a:srgbClr val="2D1B4E"/>
                </a:solidFill>
              </a:defRPr>
            </a:pPr>
            <a:r>
              <a:t>Breakout Session Worksheet: Post-Traumatic Growth</a:t>
            </a:r>
          </a:p>
        </p:txBody>
      </p:sp>
      <p:sp>
        <p:nvSpPr>
          <p:cNvPr id="251" name="TextBox 250"/>
          <p:cNvSpPr txBox="1"/>
          <p:nvPr/>
        </p:nvSpPr>
        <p:spPr>
          <a:xfrm>
            <a:off x="457200" y="822960"/>
            <a:ext cx="8229600" cy="365760"/>
          </a:xfrm>
          <a:prstGeom prst="rect">
            <a:avLst/>
          </a:prstGeom>
          <a:noFill/>
        </p:spPr>
        <p:txBody>
          <a:bodyPr wrap="none">
            <a:spAutoFit/>
          </a:bodyPr>
          <a:lstStyle/>
          <a:p>
            <a:pPr algn="ctr">
              <a:defRPr sz="1400">
                <a:solidFill>
                  <a:srgbClr val="D946EF"/>
                </a:solidFill>
              </a:defRPr>
            </a:pPr>
            <a:r>
              <a:t>January 23rd, 2026</a:t>
            </a:r>
          </a:p>
        </p:txBody>
      </p:sp>
      <p:sp>
        <p:nvSpPr>
          <p:cNvPr id="252" name="TextBox 251"/>
          <p:cNvSpPr txBox="1"/>
          <p:nvPr/>
        </p:nvSpPr>
        <p:spPr>
          <a:xfrm>
            <a:off x="457200" y="1097280"/>
            <a:ext cx="8229600" cy="274320"/>
          </a:xfrm>
          <a:prstGeom prst="rect">
            <a:avLst/>
          </a:prstGeom>
          <a:noFill/>
        </p:spPr>
        <p:txBody>
          <a:bodyPr wrap="none">
            <a:spAutoFit/>
          </a:bodyPr>
          <a:lstStyle/>
          <a:p>
            <a:pPr algn="ctr">
              <a:defRPr sz="1200">
                <a:solidFill>
                  <a:srgbClr val="2D1B4E"/>
                </a:solidFill>
              </a:defRPr>
            </a:pPr>
            <a:r>
              <a:t>Tasha Young, MSW &amp; Stephan Spilkowitz, MA</a:t>
            </a:r>
          </a:p>
        </p:txBody>
      </p:sp>
      <p:sp>
        <p:nvSpPr>
          <p:cNvPr id="253" name="TextBox 252"/>
          <p:cNvSpPr txBox="1"/>
          <p:nvPr/>
        </p:nvSpPr>
        <p:spPr>
          <a:xfrm>
            <a:off x="457200" y="1463040"/>
            <a:ext cx="8229600" cy="731520"/>
          </a:xfrm>
          <a:prstGeom prst="rect">
            <a:avLst/>
          </a:prstGeom>
          <a:noFill/>
        </p:spPr>
        <p:txBody>
          <a:bodyPr wrap="square">
            <a:spAutoFit/>
          </a:bodyPr>
          <a:lstStyle/>
          <a:p>
            <a:pPr>
              <a:defRPr sz="1100">
                <a:solidFill>
                  <a:srgbClr val="2D1B4E"/>
                </a:solidFill>
                <a:latin typeface="Arial"/>
              </a:defRPr>
            </a:pPr>
            <a:r>
              <a:t>Please spend 10 minutes reflecting on the post-traumatic growth (PTG) you have experienced or witnessed in each of the following areas. Following silent reflection, share your personal mission statement with your table, then discuss your PTG reflections as a group.</a:t>
            </a:r>
          </a:p>
        </p:txBody>
      </p:sp>
      <p:sp>
        <p:nvSpPr>
          <p:cNvPr id="254" name="Rounded Rectangle 253"/>
          <p:cNvSpPr/>
          <p:nvPr/>
        </p:nvSpPr>
        <p:spPr>
          <a:xfrm>
            <a:off x="457200" y="2286000"/>
            <a:ext cx="8229600" cy="640080"/>
          </a:xfrm>
          <a:prstGeom prst="roundRect">
            <a:avLst/>
          </a:prstGeom>
          <a:solidFill>
            <a:srgbClr val="DDD6FE"/>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400" b="1">
                <a:solidFill>
                  <a:srgbClr val="D946EF"/>
                </a:solidFill>
              </a:defRPr>
            </a:pPr>
            <a:r>
              <a:t>Personal PTG</a:t>
            </a:r>
          </a:p>
          <a:p>
            <a:pPr>
              <a:defRPr sz="1100">
                <a:solidFill>
                  <a:srgbClr val="2D1B4E"/>
                </a:solidFill>
              </a:defRPr>
            </a:pPr>
            <a:r>
              <a:t>post-traumatic growth related to you individually and personally</a:t>
            </a:r>
          </a:p>
        </p:txBody>
      </p:sp>
      <p:sp>
        <p:nvSpPr>
          <p:cNvPr id="255" name="Rounded Rectangle 254"/>
          <p:cNvSpPr/>
          <p:nvPr/>
        </p:nvSpPr>
        <p:spPr>
          <a:xfrm>
            <a:off x="457200" y="3063240"/>
            <a:ext cx="8229600" cy="640080"/>
          </a:xfrm>
          <a:prstGeom prst="roundRect">
            <a:avLst/>
          </a:prstGeom>
          <a:solidFill>
            <a:srgbClr val="DDD6FE"/>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400" b="1">
                <a:solidFill>
                  <a:srgbClr val="D946EF"/>
                </a:solidFill>
              </a:defRPr>
            </a:pPr>
            <a:r>
              <a:t>Professional PTG</a:t>
            </a:r>
          </a:p>
          <a:p>
            <a:pPr>
              <a:defRPr sz="1100">
                <a:solidFill>
                  <a:srgbClr val="2D1B4E"/>
                </a:solidFill>
              </a:defRPr>
            </a:pPr>
            <a:r>
              <a:t>post-traumatic growth related to you as a professional / in the workplace</a:t>
            </a:r>
          </a:p>
        </p:txBody>
      </p:sp>
      <p:sp>
        <p:nvSpPr>
          <p:cNvPr id="256" name="Rounded Rectangle 255"/>
          <p:cNvSpPr/>
          <p:nvPr/>
        </p:nvSpPr>
        <p:spPr>
          <a:xfrm>
            <a:off x="457200" y="3840480"/>
            <a:ext cx="8229600" cy="640080"/>
          </a:xfrm>
          <a:prstGeom prst="roundRect">
            <a:avLst/>
          </a:prstGeom>
          <a:solidFill>
            <a:srgbClr val="DDD6FE"/>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400" b="1">
                <a:solidFill>
                  <a:srgbClr val="D946EF"/>
                </a:solidFill>
              </a:defRPr>
            </a:pPr>
            <a:r>
              <a:t>Organizational PTG</a:t>
            </a:r>
          </a:p>
          <a:p>
            <a:pPr>
              <a:defRPr sz="1100">
                <a:solidFill>
                  <a:srgbClr val="2D1B4E"/>
                </a:solidFill>
              </a:defRPr>
            </a:pPr>
            <a:r>
              <a:t>post-traumatic growth of an organization with which you have been affiliated</a:t>
            </a:r>
          </a:p>
        </p:txBody>
      </p:sp>
      <p:sp>
        <p:nvSpPr>
          <p:cNvPr id="257" name="Rounded Rectangle 256"/>
          <p:cNvSpPr/>
          <p:nvPr/>
        </p:nvSpPr>
        <p:spPr>
          <a:xfrm>
            <a:off x="457200" y="4617720"/>
            <a:ext cx="8229600" cy="640080"/>
          </a:xfrm>
          <a:prstGeom prst="roundRect">
            <a:avLst/>
          </a:prstGeom>
          <a:solidFill>
            <a:srgbClr val="DDD6FE"/>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400" b="1">
                <a:solidFill>
                  <a:srgbClr val="D946EF"/>
                </a:solidFill>
              </a:defRPr>
            </a:pPr>
            <a:r>
              <a:t>Cultural / Community PTG</a:t>
            </a:r>
          </a:p>
          <a:p>
            <a:pPr>
              <a:defRPr sz="1100">
                <a:solidFill>
                  <a:srgbClr val="2D1B4E"/>
                </a:solidFill>
              </a:defRPr>
            </a:pPr>
            <a:r>
              <a:t>post-traumatic growth within a community or identity with which you are affiliated</a:t>
            </a: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5E5"/>
        </a:solidFill>
      </p:bgPr>
    </p:bg>
    <p:spTree>
      <p:nvGrpSpPr>
        <p:cNvPr id="230" name="Shape 230"/>
        <p:cNvGrpSpPr/>
        <p:nvPr/>
      </p:nvGrpSpPr>
      <p:grpSpPr>
        <a:xfrm>
          <a:off x="0" y="0"/>
          <a:ext cx="0" cy="0"/>
          <a:chOff x="0" y="0"/>
          <a:chExt cx="0" cy="0"/>
        </a:xfrm>
      </p:grpSpPr>
      <p:sp>
        <p:nvSpPr>
          <p:cNvPr id="231" name="Google Shape;231;p11"/>
          <p:cNvSpPr/>
          <p:nvPr/>
        </p:nvSpPr>
        <p:spPr>
          <a:xfrm>
            <a:off x="285750" y="228600"/>
            <a:ext cx="4381691" cy="381000"/>
          </a:xfrm>
          <a:prstGeom prst="rect">
            <a:avLst/>
          </a:prstGeom>
          <a:noFill/>
          <a:ln>
            <a:noFill/>
          </a:ln>
        </p:spPr>
        <p:txBody>
          <a:bodyPr anchorCtr="0" anchor="t" bIns="0" lIns="0" spcFirstLastPara="1" rIns="0" wrap="square" tIns="0">
            <a:noAutofit/>
          </a:bodyPr>
          <a:lstStyle/>
          <a:p>
            <a:pPr indent="0" lvl="0" marL="0" marR="0" rtl="0" algn="l">
              <a:lnSpc>
                <a:spcPct val="111111"/>
              </a:lnSpc>
              <a:spcBef>
                <a:spcPts val="0"/>
              </a:spcBef>
              <a:spcAft>
                <a:spcPts val="0"/>
              </a:spcAft>
              <a:buClr>
                <a:srgbClr val="2D1B4E"/>
              </a:buClr>
              <a:buSzPts val="2700"/>
              <a:buFont typeface="Georgia"/>
              <a:buNone/>
            </a:pPr>
            <a:r>
              <a:rPr b="1" i="0" lang="en-US" sz="2700" u="none" cap="none" strike="noStrike">
                <a:solidFill>
                  <a:srgbClr val="2D1B4E"/>
                </a:solidFill>
                <a:latin typeface="Georgia"/>
                <a:ea typeface="Georgia"/>
                <a:cs typeface="Georgia"/>
                <a:sym typeface="Georgia"/>
              </a:rPr>
              <a:t>From Surviving to Thriving</a:t>
            </a:r>
            <a:endParaRPr b="0" i="0" sz="2700" u="none" cap="none" strike="noStrike">
              <a:solidFill>
                <a:schemeClr val="dk1"/>
              </a:solidFill>
              <a:latin typeface="Calibri"/>
              <a:ea typeface="Calibri"/>
              <a:cs typeface="Calibri"/>
              <a:sym typeface="Calibri"/>
            </a:endParaRPr>
          </a:p>
        </p:txBody>
      </p:sp>
      <p:sp>
        <p:nvSpPr>
          <p:cNvPr id="232" name="Google Shape;232;p11"/>
          <p:cNvSpPr/>
          <p:nvPr/>
        </p:nvSpPr>
        <p:spPr>
          <a:xfrm>
            <a:off x="285750" y="666750"/>
            <a:ext cx="8743950" cy="2667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Clr>
                <a:srgbClr val="D946EF"/>
              </a:buClr>
              <a:buSzPts val="1500"/>
              <a:buFont typeface="Arial"/>
              <a:buNone/>
            </a:pPr>
            <a:r>
              <a:rPr b="0" i="0" lang="en-US" sz="1500" u="none" cap="none" strike="noStrike">
                <a:solidFill>
                  <a:srgbClr val="D946EF"/>
                </a:solidFill>
                <a:latin typeface="Arial"/>
                <a:ea typeface="Arial"/>
                <a:cs typeface="Arial"/>
                <a:sym typeface="Arial"/>
              </a:rPr>
              <a:t>Practical pathways to growth</a:t>
            </a:r>
            <a:endParaRPr b="0" i="0" sz="1500" u="none" cap="none" strike="noStrike">
              <a:solidFill>
                <a:schemeClr val="dk1"/>
              </a:solidFill>
              <a:latin typeface="Calibri"/>
              <a:ea typeface="Calibri"/>
              <a:cs typeface="Calibri"/>
              <a:sym typeface="Calibri"/>
            </a:endParaRPr>
          </a:p>
        </p:txBody>
      </p:sp>
      <p:sp>
        <p:nvSpPr>
          <p:cNvPr id="233" name="Google Shape;233;p11"/>
          <p:cNvSpPr/>
          <p:nvPr/>
        </p:nvSpPr>
        <p:spPr>
          <a:xfrm>
            <a:off x="190500" y="1676400"/>
            <a:ext cx="2793950" cy="2800350"/>
          </a:xfrm>
          <a:prstGeom prst="roundRect">
            <a:avLst>
              <a:gd fmla="val 2727" name="adj"/>
            </a:avLst>
          </a:prstGeom>
          <a:solidFill>
            <a:srgbClr val="DDD6F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34" name="Google Shape;234;p11"/>
          <p:cNvSpPr/>
          <p:nvPr/>
        </p:nvSpPr>
        <p:spPr>
          <a:xfrm>
            <a:off x="337439" y="1847850"/>
            <a:ext cx="2500071" cy="266700"/>
          </a:xfrm>
          <a:prstGeom prst="rect">
            <a:avLst/>
          </a:prstGeom>
          <a:noFill/>
          <a:ln>
            <a:noFill/>
          </a:ln>
        </p:spPr>
        <p:txBody>
          <a:bodyPr anchorCtr="0" anchor="t" bIns="0" lIns="0" spcFirstLastPara="1" rIns="0" wrap="square" tIns="0">
            <a:noAutofit/>
          </a:bodyPr>
          <a:lstStyle/>
          <a:p>
            <a:pPr indent="0" lvl="0" marL="0" marR="0" rtl="0" algn="ctr">
              <a:lnSpc>
                <a:spcPct val="155555"/>
              </a:lnSpc>
              <a:spcBef>
                <a:spcPts val="0"/>
              </a:spcBef>
              <a:spcAft>
                <a:spcPts val="0"/>
              </a:spcAft>
              <a:buClr>
                <a:srgbClr val="D946EF"/>
              </a:buClr>
              <a:buSzPts val="1350"/>
              <a:buFont typeface="Arial"/>
              <a:buNone/>
            </a:pPr>
            <a:r>
              <a:rPr b="0" i="0" lang="en-US" sz="1350" u="none" cap="none" strike="noStrike">
                <a:solidFill>
                  <a:srgbClr val="D946EF"/>
                </a:solidFill>
                <a:latin typeface="Arial"/>
                <a:ea typeface="Arial"/>
                <a:cs typeface="Arial"/>
                <a:sym typeface="Arial"/>
              </a:rPr>
              <a:t>Cognitive</a:t>
            </a:r>
            <a:endParaRPr b="0" i="0" sz="1350" u="none" cap="none" strike="noStrike">
              <a:solidFill>
                <a:schemeClr val="dk1"/>
              </a:solidFill>
              <a:latin typeface="Calibri"/>
              <a:ea typeface="Calibri"/>
              <a:cs typeface="Calibri"/>
              <a:sym typeface="Calibri"/>
            </a:endParaRPr>
          </a:p>
        </p:txBody>
      </p:sp>
      <p:sp>
        <p:nvSpPr>
          <p:cNvPr id="235" name="Google Shape;235;p11"/>
          <p:cNvSpPr/>
          <p:nvPr/>
        </p:nvSpPr>
        <p:spPr>
          <a:xfrm>
            <a:off x="337439" y="2152650"/>
            <a:ext cx="2500071" cy="190500"/>
          </a:xfrm>
          <a:prstGeom prst="rect">
            <a:avLst/>
          </a:prstGeom>
          <a:noFill/>
          <a:ln>
            <a:noFill/>
          </a:ln>
        </p:spPr>
        <p:txBody>
          <a:bodyPr anchorCtr="0" anchor="t" bIns="0" lIns="0" spcFirstLastPara="1" rIns="0" wrap="square" tIns="0">
            <a:noAutofit/>
          </a:bodyPr>
          <a:lstStyle/>
          <a:p>
            <a:pPr indent="0" lvl="0" marL="0" marR="0" rtl="0" algn="ctr">
              <a:lnSpc>
                <a:spcPct val="142857"/>
              </a:lnSpc>
              <a:spcBef>
                <a:spcPts val="0"/>
              </a:spcBef>
              <a:spcAft>
                <a:spcPts val="0"/>
              </a:spcAft>
              <a:buClr>
                <a:srgbClr val="A78BFA"/>
              </a:buClr>
              <a:buSzPts val="1050"/>
              <a:buFont typeface="Arial"/>
              <a:buNone/>
            </a:pPr>
            <a:r>
              <a:rPr b="0" i="0" lang="en-US" sz="1050" u="none" cap="none" strike="noStrike">
                <a:solidFill>
                  <a:srgbClr val="A78BFA"/>
                </a:solidFill>
                <a:latin typeface="Arial"/>
                <a:ea typeface="Arial"/>
                <a:cs typeface="Arial"/>
                <a:sym typeface="Arial"/>
              </a:rPr>
              <a:t>How we think</a:t>
            </a:r>
            <a:endParaRPr b="0" i="0" sz="1050" u="none" cap="none" strike="noStrike">
              <a:solidFill>
                <a:schemeClr val="dk1"/>
              </a:solidFill>
              <a:latin typeface="Calibri"/>
              <a:ea typeface="Calibri"/>
              <a:cs typeface="Calibri"/>
              <a:sym typeface="Calibri"/>
            </a:endParaRPr>
          </a:p>
        </p:txBody>
      </p:sp>
      <p:sp>
        <p:nvSpPr>
          <p:cNvPr id="236" name="Google Shape;236;p11"/>
          <p:cNvSpPr/>
          <p:nvPr/>
        </p:nvSpPr>
        <p:spPr>
          <a:xfrm>
            <a:off x="361950" y="2476500"/>
            <a:ext cx="2451050" cy="1828800"/>
          </a:xfrm>
          <a:prstGeom prst="rect">
            <a:avLst/>
          </a:prstGeom>
          <a:noFill/>
          <a:ln>
            <a:noFill/>
          </a:ln>
        </p:spPr>
        <p:txBody>
          <a:bodyPr anchorCtr="0" anchor="t" bIns="0" lIns="85725" spcFirstLastPara="1" rIns="0" wrap="square" tIns="0">
            <a:noAutofit/>
          </a:bodyPr>
          <a:lstStyle/>
          <a:p>
            <a:pPr indent="-85725" lvl="0" marL="85725" marR="0" rtl="0" algn="l">
              <a:lnSpc>
                <a:spcPct val="155555"/>
              </a:lnSpc>
              <a:spcBef>
                <a:spcPts val="0"/>
              </a:spcBef>
              <a:spcAft>
                <a:spcPts val="0"/>
              </a:spcAft>
              <a:buClr>
                <a:srgbClr val="2D1B4E"/>
              </a:buClr>
              <a:buSzPts val="1350"/>
              <a:buFont typeface="Arial"/>
              <a:buChar char="•"/>
            </a:pPr>
            <a:r>
              <a:rPr b="0" i="0" lang="en-US" sz="1350" u="none" cap="none" strike="noStrike">
                <a:solidFill>
                  <a:srgbClr val="2D1B4E"/>
                </a:solidFill>
                <a:latin typeface="Arial"/>
                <a:ea typeface="Arial"/>
                <a:cs typeface="Arial"/>
                <a:sym typeface="Arial"/>
              </a:rPr>
              <a:t>Reframe challenges as catalysts</a:t>
            </a:r>
            <a:endParaRPr b="0" i="0" sz="1350" u="none" cap="none" strike="noStrike">
              <a:solidFill>
                <a:schemeClr val="dk1"/>
              </a:solidFill>
              <a:latin typeface="Calibri"/>
              <a:ea typeface="Calibri"/>
              <a:cs typeface="Calibri"/>
              <a:sym typeface="Calibri"/>
            </a:endParaRPr>
          </a:p>
          <a:p>
            <a:pPr indent="-85725" lvl="0" marL="85725" marR="0" rtl="0" algn="l">
              <a:lnSpc>
                <a:spcPct val="155555"/>
              </a:lnSpc>
              <a:spcBef>
                <a:spcPts val="600"/>
              </a:spcBef>
              <a:spcAft>
                <a:spcPts val="0"/>
              </a:spcAft>
              <a:buClr>
                <a:srgbClr val="2D1B4E"/>
              </a:buClr>
              <a:buSzPts val="1350"/>
              <a:buFont typeface="Arial"/>
              <a:buChar char="•"/>
            </a:pPr>
            <a:r>
              <a:rPr b="0" i="0" lang="en-US" sz="1350" u="none" cap="none" strike="noStrike">
                <a:solidFill>
                  <a:srgbClr val="2D1B4E"/>
                </a:solidFill>
                <a:latin typeface="Arial"/>
                <a:ea typeface="Arial"/>
                <a:cs typeface="Arial"/>
                <a:sym typeface="Arial"/>
              </a:rPr>
              <a:t>Document growth, not just struggle</a:t>
            </a:r>
            <a:endParaRPr b="0" i="0" sz="1350" u="none" cap="none" strike="noStrike">
              <a:solidFill>
                <a:schemeClr val="dk1"/>
              </a:solidFill>
              <a:latin typeface="Calibri"/>
              <a:ea typeface="Calibri"/>
              <a:cs typeface="Calibri"/>
              <a:sym typeface="Calibri"/>
            </a:endParaRPr>
          </a:p>
          <a:p>
            <a:pPr indent="-85725" lvl="0" marL="85725" marR="0" rtl="0" algn="l">
              <a:lnSpc>
                <a:spcPct val="155555"/>
              </a:lnSpc>
              <a:spcBef>
                <a:spcPts val="600"/>
              </a:spcBef>
              <a:spcAft>
                <a:spcPts val="0"/>
              </a:spcAft>
              <a:buClr>
                <a:srgbClr val="2D1B4E"/>
              </a:buClr>
              <a:buSzPts val="1350"/>
              <a:buFont typeface="Arial"/>
              <a:buChar char="•"/>
            </a:pPr>
            <a:r>
              <a:rPr b="0" i="0" lang="en-US" sz="1350" u="none" cap="none" strike="noStrike">
                <a:solidFill>
                  <a:srgbClr val="2D1B4E"/>
                </a:solidFill>
                <a:latin typeface="Arial"/>
                <a:ea typeface="Arial"/>
                <a:cs typeface="Arial"/>
                <a:sym typeface="Arial"/>
              </a:rPr>
              <a:t>Create new narratives of strength</a:t>
            </a:r>
            <a:endParaRPr b="0" i="0" sz="1350" u="none" cap="none" strike="noStrike">
              <a:solidFill>
                <a:schemeClr val="dk1"/>
              </a:solidFill>
              <a:latin typeface="Calibri"/>
              <a:ea typeface="Calibri"/>
              <a:cs typeface="Calibri"/>
              <a:sym typeface="Calibri"/>
            </a:endParaRPr>
          </a:p>
        </p:txBody>
      </p:sp>
      <p:pic>
        <p:nvPicPr>
          <p:cNvPr descr="/tmp/rasterized-gradient-9d81d1b3.png" id="237" name="Google Shape;237;p11"/>
          <p:cNvPicPr preferRelativeResize="0"/>
          <p:nvPr/>
        </p:nvPicPr>
        <p:blipFill rotWithShape="1">
          <a:blip r:embed="rId3">
            <a:alphaModFix/>
          </a:blip>
          <a:srcRect b="0" l="0" r="0" t="0"/>
          <a:stretch/>
        </p:blipFill>
        <p:spPr>
          <a:xfrm>
            <a:off x="3174950" y="1790700"/>
            <a:ext cx="2793950" cy="2571750"/>
          </a:xfrm>
          <a:prstGeom prst="rect">
            <a:avLst/>
          </a:prstGeom>
          <a:noFill/>
          <a:ln>
            <a:noFill/>
          </a:ln>
        </p:spPr>
      </p:pic>
      <p:sp>
        <p:nvSpPr>
          <p:cNvPr id="238" name="Google Shape;238;p11"/>
          <p:cNvSpPr/>
          <p:nvPr/>
        </p:nvSpPr>
        <p:spPr>
          <a:xfrm>
            <a:off x="3341321" y="1981200"/>
            <a:ext cx="2461209" cy="266700"/>
          </a:xfrm>
          <a:prstGeom prst="rect">
            <a:avLst/>
          </a:prstGeom>
          <a:noFill/>
          <a:ln>
            <a:noFill/>
          </a:ln>
        </p:spPr>
        <p:txBody>
          <a:bodyPr anchorCtr="0" anchor="t" bIns="0" lIns="0" spcFirstLastPara="1" rIns="0" wrap="square" tIns="0">
            <a:noAutofit/>
          </a:bodyPr>
          <a:lstStyle/>
          <a:p>
            <a:pPr indent="0" lvl="0" marL="0" marR="0" rtl="0" algn="ctr">
              <a:lnSpc>
                <a:spcPct val="155555"/>
              </a:lnSpc>
              <a:spcBef>
                <a:spcPts val="0"/>
              </a:spcBef>
              <a:spcAft>
                <a:spcPts val="0"/>
              </a:spcAft>
              <a:buClr>
                <a:srgbClr val="FBBF24"/>
              </a:buClr>
              <a:buSzPts val="1350"/>
              <a:buFont typeface="Arial"/>
              <a:buNone/>
            </a:pPr>
            <a:r>
              <a:rPr b="0" i="0" lang="en-US" sz="1350" u="none" cap="none" strike="noStrike">
                <a:solidFill>
                  <a:srgbClr val="FBBF24"/>
                </a:solidFill>
                <a:latin typeface="Arial"/>
                <a:ea typeface="Arial"/>
                <a:cs typeface="Arial"/>
                <a:sym typeface="Arial"/>
              </a:rPr>
              <a:t>Relational</a:t>
            </a:r>
            <a:endParaRPr b="0" i="0" sz="1350" u="none" cap="none" strike="noStrike">
              <a:solidFill>
                <a:schemeClr val="dk1"/>
              </a:solidFill>
              <a:latin typeface="Calibri"/>
              <a:ea typeface="Calibri"/>
              <a:cs typeface="Calibri"/>
              <a:sym typeface="Calibri"/>
            </a:endParaRPr>
          </a:p>
        </p:txBody>
      </p:sp>
      <p:sp>
        <p:nvSpPr>
          <p:cNvPr id="239" name="Google Shape;239;p11"/>
          <p:cNvSpPr/>
          <p:nvPr/>
        </p:nvSpPr>
        <p:spPr>
          <a:xfrm>
            <a:off x="3341321" y="2286000"/>
            <a:ext cx="2461209" cy="190500"/>
          </a:xfrm>
          <a:prstGeom prst="rect">
            <a:avLst/>
          </a:prstGeom>
          <a:noFill/>
          <a:ln>
            <a:noFill/>
          </a:ln>
        </p:spPr>
        <p:txBody>
          <a:bodyPr anchorCtr="0" anchor="t" bIns="0" lIns="0" spcFirstLastPara="1" rIns="0" wrap="square" tIns="0">
            <a:noAutofit/>
          </a:bodyPr>
          <a:lstStyle/>
          <a:p>
            <a:pPr indent="0" lvl="0" marL="0" marR="0" rtl="0" algn="ctr">
              <a:lnSpc>
                <a:spcPct val="142857"/>
              </a:lnSpc>
              <a:spcBef>
                <a:spcPts val="0"/>
              </a:spcBef>
              <a:spcAft>
                <a:spcPts val="0"/>
              </a:spcAft>
              <a:buClr>
                <a:srgbClr val="2D1B4E"/>
              </a:buClr>
              <a:buSzPts val="1050"/>
              <a:buFont typeface="Arial"/>
              <a:buNone/>
            </a:pPr>
            <a:r>
              <a:rPr b="0" i="0" lang="en-US" sz="1050" u="none" cap="none" strike="noStrike">
                <a:solidFill>
                  <a:srgbClr val="FFFFFF"/>
                </a:solidFill>
                <a:latin typeface="Arial"/>
                <a:ea typeface="Arial"/>
                <a:cs typeface="Arial"/>
                <a:sym typeface="Arial"/>
              </a:rPr>
              <a:t>How we connect</a:t>
            </a:r>
            <a:endParaRPr b="0" i="0" sz="1050" u="none" cap="none" strike="noStrike">
              <a:solidFill>
                <a:schemeClr val="dk1"/>
              </a:solidFill>
              <a:latin typeface="Calibri"/>
              <a:ea typeface="Calibri"/>
              <a:cs typeface="Calibri"/>
              <a:sym typeface="Calibri"/>
            </a:endParaRPr>
          </a:p>
        </p:txBody>
      </p:sp>
      <p:sp>
        <p:nvSpPr>
          <p:cNvPr id="240" name="Google Shape;240;p11"/>
          <p:cNvSpPr/>
          <p:nvPr/>
        </p:nvSpPr>
        <p:spPr>
          <a:xfrm>
            <a:off x="3365450" y="2609850"/>
            <a:ext cx="2412950" cy="1562100"/>
          </a:xfrm>
          <a:prstGeom prst="rect">
            <a:avLst/>
          </a:prstGeom>
          <a:noFill/>
          <a:ln>
            <a:noFill/>
          </a:ln>
        </p:spPr>
        <p:txBody>
          <a:bodyPr anchorCtr="0" anchor="t" bIns="0" lIns="85725" spcFirstLastPara="1" rIns="0" wrap="square" tIns="0">
            <a:noAutofit/>
          </a:bodyPr>
          <a:lstStyle/>
          <a:p>
            <a:pPr indent="-85725" lvl="0" marL="85725" marR="0" rtl="0" algn="l">
              <a:lnSpc>
                <a:spcPct val="155555"/>
              </a:lnSpc>
              <a:spcBef>
                <a:spcPts val="0"/>
              </a:spcBef>
              <a:spcAft>
                <a:spcPts val="0"/>
              </a:spcAft>
              <a:buClr>
                <a:srgbClr val="2D1B4E"/>
              </a:buClr>
              <a:buSzPts val="1350"/>
              <a:buFont typeface="Arial"/>
              <a:buChar char="•"/>
            </a:pPr>
            <a:r>
              <a:rPr b="0" i="0" lang="en-US" sz="1350" u="none" cap="none" strike="noStrike">
                <a:solidFill>
                  <a:srgbClr val="FFFFFF"/>
                </a:solidFill>
                <a:latin typeface="Arial"/>
                <a:ea typeface="Arial"/>
                <a:cs typeface="Arial"/>
                <a:sym typeface="Arial"/>
              </a:rPr>
              <a:t>Seek spaces of authentic community</a:t>
            </a:r>
            <a:endParaRPr b="0" i="0" sz="1350" u="none" cap="none" strike="noStrike">
              <a:solidFill>
                <a:schemeClr val="dk1"/>
              </a:solidFill>
              <a:latin typeface="Calibri"/>
              <a:ea typeface="Calibri"/>
              <a:cs typeface="Calibri"/>
              <a:sym typeface="Calibri"/>
            </a:endParaRPr>
          </a:p>
          <a:p>
            <a:pPr indent="-85725" lvl="0" marL="85725" marR="0" rtl="0" algn="l">
              <a:lnSpc>
                <a:spcPct val="155555"/>
              </a:lnSpc>
              <a:spcBef>
                <a:spcPts val="600"/>
              </a:spcBef>
              <a:spcAft>
                <a:spcPts val="0"/>
              </a:spcAft>
              <a:buClr>
                <a:srgbClr val="2D1B4E"/>
              </a:buClr>
              <a:buSzPts val="1350"/>
              <a:buFont typeface="Arial"/>
              <a:buChar char="•"/>
            </a:pPr>
            <a:r>
              <a:rPr b="0" i="0" lang="en-US" sz="1350" u="none" cap="none" strike="noStrike">
                <a:solidFill>
                  <a:srgbClr val="FFFFFF"/>
                </a:solidFill>
                <a:latin typeface="Arial"/>
                <a:ea typeface="Arial"/>
                <a:cs typeface="Arial"/>
                <a:sym typeface="Arial"/>
              </a:rPr>
              <a:t>Share vulnerably with trusted allies</a:t>
            </a:r>
            <a:endParaRPr b="0" i="0" sz="1350" u="none" cap="none" strike="noStrike">
              <a:solidFill>
                <a:schemeClr val="dk1"/>
              </a:solidFill>
              <a:latin typeface="Calibri"/>
              <a:ea typeface="Calibri"/>
              <a:cs typeface="Calibri"/>
              <a:sym typeface="Calibri"/>
            </a:endParaRPr>
          </a:p>
          <a:p>
            <a:pPr indent="-85725" lvl="0" marL="85725" marR="0" rtl="0" algn="l">
              <a:lnSpc>
                <a:spcPct val="155555"/>
              </a:lnSpc>
              <a:spcBef>
                <a:spcPts val="600"/>
              </a:spcBef>
              <a:spcAft>
                <a:spcPts val="0"/>
              </a:spcAft>
              <a:buClr>
                <a:srgbClr val="2D1B4E"/>
              </a:buClr>
              <a:buSzPts val="1350"/>
              <a:buFont typeface="Arial"/>
              <a:buChar char="•"/>
            </a:pPr>
            <a:r>
              <a:rPr b="0" i="0" lang="en-US" sz="1350" u="none" cap="none" strike="noStrike">
                <a:solidFill>
                  <a:srgbClr val="FFFFFF"/>
                </a:solidFill>
                <a:latin typeface="Arial"/>
                <a:ea typeface="Arial"/>
                <a:cs typeface="Arial"/>
                <a:sym typeface="Arial"/>
              </a:rPr>
              <a:t>Build coalitions intentionally</a:t>
            </a:r>
            <a:endParaRPr b="0" i="0" sz="1350" u="none" cap="none" strike="noStrike">
              <a:solidFill>
                <a:schemeClr val="dk1"/>
              </a:solidFill>
              <a:latin typeface="Calibri"/>
              <a:ea typeface="Calibri"/>
              <a:cs typeface="Calibri"/>
              <a:sym typeface="Calibri"/>
            </a:endParaRPr>
          </a:p>
        </p:txBody>
      </p:sp>
      <p:sp>
        <p:nvSpPr>
          <p:cNvPr id="241" name="Google Shape;241;p11"/>
          <p:cNvSpPr/>
          <p:nvPr/>
        </p:nvSpPr>
        <p:spPr>
          <a:xfrm>
            <a:off x="6159401" y="1809750"/>
            <a:ext cx="2793950" cy="2533650"/>
          </a:xfrm>
          <a:prstGeom prst="roundRect">
            <a:avLst>
              <a:gd fmla="val 3008" name="adj"/>
            </a:avLst>
          </a:prstGeom>
          <a:solidFill>
            <a:srgbClr val="DDD6F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42" name="Google Shape;242;p11"/>
          <p:cNvSpPr/>
          <p:nvPr/>
        </p:nvSpPr>
        <p:spPr>
          <a:xfrm>
            <a:off x="6306340" y="1981200"/>
            <a:ext cx="2500071" cy="266700"/>
          </a:xfrm>
          <a:prstGeom prst="rect">
            <a:avLst/>
          </a:prstGeom>
          <a:noFill/>
          <a:ln>
            <a:noFill/>
          </a:ln>
        </p:spPr>
        <p:txBody>
          <a:bodyPr anchorCtr="0" anchor="t" bIns="0" lIns="0" spcFirstLastPara="1" rIns="0" wrap="square" tIns="0">
            <a:noAutofit/>
          </a:bodyPr>
          <a:lstStyle/>
          <a:p>
            <a:pPr indent="0" lvl="0" marL="0" marR="0" rtl="0" algn="ctr">
              <a:lnSpc>
                <a:spcPct val="155555"/>
              </a:lnSpc>
              <a:spcBef>
                <a:spcPts val="0"/>
              </a:spcBef>
              <a:spcAft>
                <a:spcPts val="0"/>
              </a:spcAft>
              <a:buClr>
                <a:srgbClr val="D946EF"/>
              </a:buClr>
              <a:buSzPts val="1350"/>
              <a:buFont typeface="Arial"/>
              <a:buNone/>
            </a:pPr>
            <a:r>
              <a:rPr b="0" i="0" lang="en-US" sz="1350" u="none" cap="none" strike="noStrike">
                <a:solidFill>
                  <a:srgbClr val="D946EF"/>
                </a:solidFill>
                <a:latin typeface="Arial"/>
                <a:ea typeface="Arial"/>
                <a:cs typeface="Arial"/>
                <a:sym typeface="Arial"/>
              </a:rPr>
              <a:t>Behavioral</a:t>
            </a:r>
            <a:endParaRPr b="0" i="0" sz="1350" u="none" cap="none" strike="noStrike">
              <a:solidFill>
                <a:schemeClr val="dk1"/>
              </a:solidFill>
              <a:latin typeface="Calibri"/>
              <a:ea typeface="Calibri"/>
              <a:cs typeface="Calibri"/>
              <a:sym typeface="Calibri"/>
            </a:endParaRPr>
          </a:p>
        </p:txBody>
      </p:sp>
      <p:sp>
        <p:nvSpPr>
          <p:cNvPr id="243" name="Google Shape;243;p11"/>
          <p:cNvSpPr/>
          <p:nvPr/>
        </p:nvSpPr>
        <p:spPr>
          <a:xfrm>
            <a:off x="6306340" y="2286000"/>
            <a:ext cx="2500071" cy="190500"/>
          </a:xfrm>
          <a:prstGeom prst="rect">
            <a:avLst/>
          </a:prstGeom>
          <a:noFill/>
          <a:ln>
            <a:noFill/>
          </a:ln>
        </p:spPr>
        <p:txBody>
          <a:bodyPr anchorCtr="0" anchor="t" bIns="0" lIns="0" spcFirstLastPara="1" rIns="0" wrap="square" tIns="0">
            <a:noAutofit/>
          </a:bodyPr>
          <a:lstStyle/>
          <a:p>
            <a:pPr indent="0" lvl="0" marL="0" marR="0" rtl="0" algn="ctr">
              <a:lnSpc>
                <a:spcPct val="142857"/>
              </a:lnSpc>
              <a:spcBef>
                <a:spcPts val="0"/>
              </a:spcBef>
              <a:spcAft>
                <a:spcPts val="0"/>
              </a:spcAft>
              <a:buClr>
                <a:srgbClr val="A78BFA"/>
              </a:buClr>
              <a:buSzPts val="1050"/>
              <a:buFont typeface="Arial"/>
              <a:buNone/>
            </a:pPr>
            <a:r>
              <a:rPr b="0" i="0" lang="en-US" sz="1050" u="none" cap="none" strike="noStrike">
                <a:solidFill>
                  <a:srgbClr val="A78BFA"/>
                </a:solidFill>
                <a:latin typeface="Arial"/>
                <a:ea typeface="Arial"/>
                <a:cs typeface="Arial"/>
                <a:sym typeface="Arial"/>
              </a:rPr>
              <a:t>How we act</a:t>
            </a:r>
            <a:endParaRPr b="0" i="0" sz="1050" u="none" cap="none" strike="noStrike">
              <a:solidFill>
                <a:schemeClr val="dk1"/>
              </a:solidFill>
              <a:latin typeface="Calibri"/>
              <a:ea typeface="Calibri"/>
              <a:cs typeface="Calibri"/>
              <a:sym typeface="Calibri"/>
            </a:endParaRPr>
          </a:p>
        </p:txBody>
      </p:sp>
      <p:sp>
        <p:nvSpPr>
          <p:cNvPr id="244" name="Google Shape;244;p11"/>
          <p:cNvSpPr/>
          <p:nvPr/>
        </p:nvSpPr>
        <p:spPr>
          <a:xfrm>
            <a:off x="6330851" y="2609850"/>
            <a:ext cx="2451050" cy="1562100"/>
          </a:xfrm>
          <a:prstGeom prst="rect">
            <a:avLst/>
          </a:prstGeom>
          <a:noFill/>
          <a:ln>
            <a:noFill/>
          </a:ln>
        </p:spPr>
        <p:txBody>
          <a:bodyPr anchorCtr="0" anchor="t" bIns="0" lIns="85725" spcFirstLastPara="1" rIns="0" wrap="square" tIns="0">
            <a:noAutofit/>
          </a:bodyPr>
          <a:lstStyle/>
          <a:p>
            <a:pPr indent="-85725" lvl="0" marL="85725" marR="0" rtl="0" algn="l">
              <a:lnSpc>
                <a:spcPct val="155555"/>
              </a:lnSpc>
              <a:spcBef>
                <a:spcPts val="0"/>
              </a:spcBef>
              <a:spcAft>
                <a:spcPts val="0"/>
              </a:spcAft>
              <a:buClr>
                <a:srgbClr val="2D1B4E"/>
              </a:buClr>
              <a:buSzPts val="1350"/>
              <a:buFont typeface="Arial"/>
              <a:buChar char="•"/>
            </a:pPr>
            <a:r>
              <a:rPr b="0" i="0" lang="en-US" sz="1350" u="none" cap="none" strike="noStrike">
                <a:solidFill>
                  <a:srgbClr val="2D1B4E"/>
                </a:solidFill>
                <a:latin typeface="Arial"/>
                <a:ea typeface="Arial"/>
                <a:cs typeface="Arial"/>
                <a:sym typeface="Arial"/>
              </a:rPr>
              <a:t>Take small, purposeful actions daily</a:t>
            </a:r>
            <a:endParaRPr b="0" i="0" sz="1350" u="none" cap="none" strike="noStrike">
              <a:solidFill>
                <a:schemeClr val="dk1"/>
              </a:solidFill>
              <a:latin typeface="Calibri"/>
              <a:ea typeface="Calibri"/>
              <a:cs typeface="Calibri"/>
              <a:sym typeface="Calibri"/>
            </a:endParaRPr>
          </a:p>
          <a:p>
            <a:pPr indent="-85725" lvl="0" marL="85725" marR="0" rtl="0" algn="l">
              <a:lnSpc>
                <a:spcPct val="155555"/>
              </a:lnSpc>
              <a:spcBef>
                <a:spcPts val="600"/>
              </a:spcBef>
              <a:spcAft>
                <a:spcPts val="0"/>
              </a:spcAft>
              <a:buClr>
                <a:srgbClr val="2D1B4E"/>
              </a:buClr>
              <a:buSzPts val="1350"/>
              <a:buFont typeface="Arial"/>
              <a:buChar char="•"/>
            </a:pPr>
            <a:r>
              <a:rPr b="0" i="0" lang="en-US" sz="1350" u="none" cap="none" strike="noStrike">
                <a:solidFill>
                  <a:srgbClr val="2D1B4E"/>
                </a:solidFill>
                <a:latin typeface="Arial"/>
                <a:ea typeface="Arial"/>
                <a:cs typeface="Arial"/>
                <a:sym typeface="Arial"/>
              </a:rPr>
              <a:t>Practice response over reaction</a:t>
            </a:r>
            <a:endParaRPr b="0" i="0" sz="1350" u="none" cap="none" strike="noStrike">
              <a:solidFill>
                <a:schemeClr val="dk1"/>
              </a:solidFill>
              <a:latin typeface="Calibri"/>
              <a:ea typeface="Calibri"/>
              <a:cs typeface="Calibri"/>
              <a:sym typeface="Calibri"/>
            </a:endParaRPr>
          </a:p>
          <a:p>
            <a:pPr indent="-85725" lvl="0" marL="85725" marR="0" rtl="0" algn="l">
              <a:lnSpc>
                <a:spcPct val="155555"/>
              </a:lnSpc>
              <a:spcBef>
                <a:spcPts val="600"/>
              </a:spcBef>
              <a:spcAft>
                <a:spcPts val="0"/>
              </a:spcAft>
              <a:buClr>
                <a:srgbClr val="2D1B4E"/>
              </a:buClr>
              <a:buSzPts val="1350"/>
              <a:buFont typeface="Arial"/>
              <a:buChar char="•"/>
            </a:pPr>
            <a:r>
              <a:rPr b="0" i="0" lang="en-US" sz="1350" u="none" cap="none" strike="noStrike">
                <a:solidFill>
                  <a:srgbClr val="2D1B4E"/>
                </a:solidFill>
                <a:latin typeface="Arial"/>
                <a:ea typeface="Arial"/>
                <a:cs typeface="Arial"/>
                <a:sym typeface="Arial"/>
              </a:rPr>
              <a:t>Celebrate micro-victories</a:t>
            </a:r>
            <a:endParaRPr b="0" i="0" sz="135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2026-01-07T05:54:53Z</dcterms:created>
  <dc:creator>Tasha Young, M.S.W.</dc:creator>
</cp:coreProperties>
</file>